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notesMasterIdLst>
    <p:notesMasterId r:id="rId16"/>
  </p:notesMasterIdLst>
  <p:sldIdLst>
    <p:sldId id="256" r:id="rId2"/>
    <p:sldId id="349" r:id="rId3"/>
    <p:sldId id="337" r:id="rId4"/>
    <p:sldId id="325" r:id="rId5"/>
    <p:sldId id="333" r:id="rId6"/>
    <p:sldId id="341" r:id="rId7"/>
    <p:sldId id="334" r:id="rId8"/>
    <p:sldId id="335" r:id="rId9"/>
    <p:sldId id="344" r:id="rId10"/>
    <p:sldId id="346" r:id="rId11"/>
    <p:sldId id="348" r:id="rId12"/>
    <p:sldId id="345" r:id="rId13"/>
    <p:sldId id="347" r:id="rId14"/>
    <p:sldId id="342" r:id="rId15"/>
  </p:sldIdLst>
  <p:sldSz cx="9144000" cy="6858000" type="screen4x3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3948"/>
    <a:srgbClr val="15424C"/>
    <a:srgbClr val="14414C"/>
    <a:srgbClr val="0F3947"/>
    <a:srgbClr val="DCB9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DF18680-E054-41AD-8BC1-D1AEF772440D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Темный стиль 2 —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929F9F4-4A8F-4326-A1B4-22849713DDAB}" styleName="Темный стиль 1 —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5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758" y="11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60"/>
      <c:rotY val="110"/>
      <c:rAngAx val="0"/>
      <c:perspective val="0"/>
    </c:view3D>
    <c:floor>
      <c:thickness val="0"/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0.14347945761982392"/>
          <c:y val="5.5253924982190741E-2"/>
          <c:w val="0.66640176217090685"/>
          <c:h val="0.8702203680097976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noFill/>
            </a:ln>
          </c:spPr>
          <c:explosion val="14"/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5F2-41D0-85E4-6E4E4266CE5E}"/>
              </c:ext>
            </c:extLst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5F2-41D0-85E4-6E4E4266CE5E}"/>
              </c:ext>
            </c:extLst>
          </c:dPt>
          <c:dPt>
            <c:idx val="2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5F2-41D0-85E4-6E4E4266CE5E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5F2-41D0-85E4-6E4E4266CE5E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5F2-41D0-85E4-6E4E4266CE5E}"/>
              </c:ext>
            </c:extLst>
          </c:dPt>
          <c:dPt>
            <c:idx val="5"/>
            <c:bubble3D val="0"/>
            <c:spPr>
              <a:solidFill>
                <a:srgbClr val="FF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5F2-41D0-85E4-6E4E4266CE5E}"/>
              </c:ext>
            </c:extLst>
          </c:dPt>
          <c:dPt>
            <c:idx val="6"/>
            <c:bubble3D val="0"/>
            <c:spPr>
              <a:solidFill>
                <a:srgbClr val="FF00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D-95F2-41D0-85E4-6E4E4266CE5E}"/>
              </c:ext>
            </c:extLst>
          </c:dPt>
          <c:dPt>
            <c:idx val="7"/>
            <c:bubble3D val="0"/>
            <c:explosion val="26"/>
            <c:spPr>
              <a:solidFill>
                <a:srgbClr val="FF00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F-95F2-41D0-85E4-6E4E4266CE5E}"/>
              </c:ext>
            </c:extLst>
          </c:dPt>
          <c:dPt>
            <c:idx val="8"/>
            <c:bubble3D val="0"/>
            <c:explosion val="13"/>
            <c:spPr>
              <a:solidFill>
                <a:srgbClr val="FF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95F2-41D0-85E4-6E4E4266CE5E}"/>
              </c:ext>
            </c:extLst>
          </c:dPt>
          <c:dPt>
            <c:idx val="9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95F2-41D0-85E4-6E4E4266CE5E}"/>
              </c:ext>
            </c:extLst>
          </c:dPt>
          <c:dPt>
            <c:idx val="10"/>
            <c:bubble3D val="0"/>
            <c:explosion val="12"/>
            <c:spPr>
              <a:solidFill>
                <a:schemeClr val="accent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95F2-41D0-85E4-6E4E4266CE5E}"/>
              </c:ext>
            </c:extLst>
          </c:dPt>
          <c:dPt>
            <c:idx val="11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95F2-41D0-85E4-6E4E4266CE5E}"/>
              </c:ext>
            </c:extLst>
          </c:dPt>
          <c:dPt>
            <c:idx val="12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95F2-41D0-85E4-6E4E4266CE5E}"/>
              </c:ext>
            </c:extLst>
          </c:dPt>
          <c:dPt>
            <c:idx val="13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AAC9-48BB-9F1E-ABC128AD4554}"/>
              </c:ext>
            </c:extLst>
          </c:dPt>
          <c:dPt>
            <c:idx val="14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561E-4747-9A41-19D63CFDA3F9}"/>
              </c:ext>
            </c:extLst>
          </c:dPt>
          <c:dLbls>
            <c:dLbl>
              <c:idx val="0"/>
              <c:layout>
                <c:manualLayout>
                  <c:x val="0.16216448830930363"/>
                  <c:y val="1.7885038048535324E-2"/>
                </c:manualLayout>
              </c:layout>
              <c:tx>
                <c:rich>
                  <a:bodyPr rot="0" vert="horz" anchorCtr="0"/>
                  <a:lstStyle/>
                  <a:p>
                    <a:pPr algn="r">
                      <a:defRPr b="1"/>
                    </a:pPr>
                    <a:r>
                      <a:rPr lang="ru-RU" dirty="0" err="1"/>
                      <a:t>Қорақалпоғистон</a:t>
                    </a:r>
                    <a:r>
                      <a:rPr lang="ru-RU" dirty="0"/>
                      <a:t> </a:t>
                    </a:r>
                    <a:r>
                      <a:rPr lang="ru-RU" dirty="0" err="1"/>
                      <a:t>Республикаси</a:t>
                    </a:r>
                    <a:r>
                      <a:rPr lang="ru-RU" dirty="0"/>
                      <a:t>,               10 га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730257786471672"/>
                      <c:h val="0.12530453100113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5F2-41D0-85E4-6E4E4266CE5E}"/>
                </c:ext>
              </c:extLst>
            </c:dLbl>
            <c:dLbl>
              <c:idx val="1"/>
              <c:layout>
                <c:manualLayout>
                  <c:x val="6.4613554543334561E-2"/>
                  <c:y val="3.1771240673399134E-2"/>
                </c:manualLayout>
              </c:layout>
              <c:tx>
                <c:rich>
                  <a:bodyPr/>
                  <a:lstStyle/>
                  <a:p>
                    <a:r>
                      <a:rPr lang="ru-RU" dirty="0" err="1"/>
                      <a:t>Навоий</a:t>
                    </a:r>
                    <a:r>
                      <a:rPr lang="ru-RU" dirty="0"/>
                      <a:t> </a:t>
                    </a:r>
                    <a:r>
                      <a:rPr lang="ru-RU" dirty="0" err="1"/>
                      <a:t>вилояти</a:t>
                    </a:r>
                    <a:r>
                      <a:rPr lang="ru-RU" dirty="0"/>
                      <a:t>,             1 га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381525317606515"/>
                      <c:h val="7.335079622099258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95F2-41D0-85E4-6E4E4266CE5E}"/>
                </c:ext>
              </c:extLst>
            </c:dLbl>
            <c:dLbl>
              <c:idx val="2"/>
              <c:layout>
                <c:manualLayout>
                  <c:x val="-0.12978825829498025"/>
                  <c:y val="3.851208247940573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95F2-41D0-85E4-6E4E4266CE5E}"/>
                </c:ext>
              </c:extLst>
            </c:dLbl>
            <c:dLbl>
              <c:idx val="3"/>
              <c:layout>
                <c:manualLayout>
                  <c:x val="-5.8545638200703673E-2"/>
                  <c:y val="1.153239617564983E-2"/>
                </c:manualLayout>
              </c:layout>
              <c:tx>
                <c:rich>
                  <a:bodyPr rot="0" vert="horz" anchorCtr="0"/>
                  <a:lstStyle/>
                  <a:p>
                    <a:pPr algn="l">
                      <a:defRPr b="1"/>
                    </a:pPr>
                    <a:r>
                      <a:rPr lang="ru-RU" dirty="0" err="1"/>
                      <a:t>Жиззах</a:t>
                    </a:r>
                    <a:r>
                      <a:rPr lang="ru-RU" dirty="0"/>
                      <a:t> </a:t>
                    </a:r>
                    <a:r>
                      <a:rPr lang="ru-RU" dirty="0" err="1"/>
                      <a:t>вилояти</a:t>
                    </a:r>
                    <a:r>
                      <a:rPr lang="ru-RU" dirty="0"/>
                      <a:t>,           12 га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105777159283303"/>
                      <c:h val="6.547515983876649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95F2-41D0-85E4-6E4E4266CE5E}"/>
                </c:ext>
              </c:extLst>
            </c:dLbl>
            <c:dLbl>
              <c:idx val="4"/>
              <c:layout>
                <c:manualLayout>
                  <c:x val="-5.3846504108865052E-2"/>
                  <c:y val="-6.0837695737308113E-3"/>
                </c:manualLayout>
              </c:layout>
              <c:tx>
                <c:rich>
                  <a:bodyPr rot="0" vert="horz" anchorCtr="0"/>
                  <a:lstStyle/>
                  <a:p>
                    <a:pPr algn="l">
                      <a:defRPr b="1"/>
                    </a:pPr>
                    <a:r>
                      <a:rPr lang="ru-RU" dirty="0" err="1"/>
                      <a:t>Қашқадарё</a:t>
                    </a:r>
                    <a:r>
                      <a:rPr lang="ru-RU" dirty="0"/>
                      <a:t> </a:t>
                    </a:r>
                    <a:r>
                      <a:rPr lang="ru-RU" dirty="0" err="1"/>
                      <a:t>вилояти</a:t>
                    </a:r>
                    <a:r>
                      <a:rPr lang="ru-RU" dirty="0"/>
                      <a:t>,  3,35 га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62834987698419"/>
                      <c:h val="7.048553421655388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95F2-41D0-85E4-6E4E4266CE5E}"/>
                </c:ext>
              </c:extLst>
            </c:dLbl>
            <c:dLbl>
              <c:idx val="5"/>
              <c:layout>
                <c:manualLayout>
                  <c:x val="-0.11449234575680024"/>
                  <c:y val="1.9759438905639283E-2"/>
                </c:manualLayout>
              </c:layout>
              <c:tx>
                <c:rich>
                  <a:bodyPr rot="0" vert="horz" anchorCtr="0"/>
                  <a:lstStyle/>
                  <a:p>
                    <a:pPr algn="l">
                      <a:defRPr b="1"/>
                    </a:pPr>
                    <a:r>
                      <a:rPr lang="ru-RU" dirty="0" err="1"/>
                      <a:t>Андижон</a:t>
                    </a:r>
                    <a:r>
                      <a:rPr lang="ru-RU" dirty="0"/>
                      <a:t> </a:t>
                    </a:r>
                    <a:r>
                      <a:rPr lang="ru-RU" dirty="0" err="1"/>
                      <a:t>вилояти</a:t>
                    </a:r>
                    <a:r>
                      <a:rPr lang="ru-RU" dirty="0"/>
                      <a:t>,     3,96 га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725044409660771"/>
                      <c:h val="7.048553421655388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95F2-41D0-85E4-6E4E4266CE5E}"/>
                </c:ext>
              </c:extLst>
            </c:dLbl>
            <c:dLbl>
              <c:idx val="6"/>
              <c:layout>
                <c:manualLayout>
                  <c:x val="-0.18383058557972873"/>
                  <c:y val="-1.7400140434204292E-2"/>
                </c:manualLayout>
              </c:layout>
              <c:tx>
                <c:rich>
                  <a:bodyPr rot="0" vert="horz" anchorCtr="0"/>
                  <a:lstStyle/>
                  <a:p>
                    <a:pPr algn="l">
                      <a:defRPr b="1"/>
                    </a:pPr>
                    <a:r>
                      <a:rPr lang="ru-RU" dirty="0" err="1"/>
                      <a:t>Тошкент</a:t>
                    </a:r>
                    <a:r>
                      <a:rPr lang="ru-RU" dirty="0"/>
                      <a:t> </a:t>
                    </a:r>
                    <a:r>
                      <a:rPr lang="ru-RU" dirty="0" err="1"/>
                      <a:t>вилояти</a:t>
                    </a:r>
                    <a:r>
                      <a:rPr lang="ru-RU" dirty="0"/>
                      <a:t>, </a:t>
                    </a:r>
                  </a:p>
                  <a:p>
                    <a:pPr algn="l">
                      <a:defRPr b="1"/>
                    </a:pPr>
                    <a:r>
                      <a:rPr lang="ru-RU" dirty="0"/>
                      <a:t>0,64 га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95F2-41D0-85E4-6E4E4266CE5E}"/>
                </c:ext>
              </c:extLst>
            </c:dLbl>
            <c:dLbl>
              <c:idx val="7"/>
              <c:layout>
                <c:manualLayout>
                  <c:x val="-0.15671026013424416"/>
                  <c:y val="-6.4126596297332319E-2"/>
                </c:manualLayout>
              </c:layout>
              <c:tx>
                <c:rich>
                  <a:bodyPr rot="0" vert="horz" anchorCtr="0"/>
                  <a:lstStyle/>
                  <a:p>
                    <a:pPr algn="l">
                      <a:defRPr b="1"/>
                    </a:pPr>
                    <a:r>
                      <a:rPr lang="ru-RU" dirty="0" err="1" smtClean="0"/>
                      <a:t>Сирдарё</a:t>
                    </a:r>
                    <a:r>
                      <a:rPr lang="ru-RU" dirty="0" smtClean="0"/>
                      <a:t> </a:t>
                    </a:r>
                    <a:r>
                      <a:rPr lang="ru-RU" dirty="0" err="1"/>
                      <a:t>вилояти</a:t>
                    </a:r>
                    <a:r>
                      <a:rPr lang="ru-RU" dirty="0"/>
                      <a:t>, </a:t>
                    </a:r>
                  </a:p>
                  <a:p>
                    <a:pPr algn="l">
                      <a:defRPr b="1"/>
                    </a:pPr>
                    <a:r>
                      <a:rPr lang="ru-RU" dirty="0"/>
                      <a:t>0,14 га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0578678540991"/>
                      <c:h val="6.227606167687573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95F2-41D0-85E4-6E4E4266CE5E}"/>
                </c:ext>
              </c:extLst>
            </c:dLbl>
            <c:dLbl>
              <c:idx val="8"/>
              <c:layout>
                <c:manualLayout>
                  <c:x val="6.3166002780478542E-2"/>
                  <c:y val="-7.1316941731222633E-2"/>
                </c:manualLayout>
              </c:layout>
              <c:tx>
                <c:rich>
                  <a:bodyPr/>
                  <a:lstStyle/>
                  <a:p>
                    <a:r>
                      <a:rPr lang="ru-RU" dirty="0" err="1"/>
                      <a:t>Самарқанд</a:t>
                    </a:r>
                    <a:r>
                      <a:rPr lang="ru-RU" dirty="0"/>
                      <a:t> </a:t>
                    </a:r>
                    <a:r>
                      <a:rPr lang="ru-RU" dirty="0" err="1"/>
                      <a:t>вилояти</a:t>
                    </a:r>
                    <a:r>
                      <a:rPr lang="ru-RU" dirty="0"/>
                      <a:t>,       2 га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7884985859589"/>
                      <c:h val="7.048553421655388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95F2-41D0-85E4-6E4E4266CE5E}"/>
                </c:ext>
              </c:extLst>
            </c:dLbl>
            <c:dLbl>
              <c:idx val="9"/>
              <c:layout>
                <c:manualLayout>
                  <c:x val="7.6010703794736484E-2"/>
                  <c:y val="-3.1326707943232501E-2"/>
                </c:manualLayout>
              </c:layout>
              <c:tx>
                <c:rich>
                  <a:bodyPr/>
                  <a:lstStyle/>
                  <a:p>
                    <a:r>
                      <a:rPr lang="ru-RU" dirty="0" err="1"/>
                      <a:t>Наванган</a:t>
                    </a:r>
                    <a:r>
                      <a:rPr lang="ru-RU" dirty="0"/>
                      <a:t> </a:t>
                    </a:r>
                    <a:r>
                      <a:rPr lang="ru-RU" dirty="0" err="1"/>
                      <a:t>вилояти</a:t>
                    </a:r>
                    <a:r>
                      <a:rPr lang="ru-RU" dirty="0"/>
                      <a:t>,      11,4 га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954641667276421"/>
                      <c:h val="6.468559293490361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3-95F2-41D0-85E4-6E4E4266CE5E}"/>
                </c:ext>
              </c:extLst>
            </c:dLbl>
            <c:dLbl>
              <c:idx val="10"/>
              <c:layout>
                <c:manualLayout>
                  <c:x val="0.1110664444407175"/>
                  <c:y val="-0.17270999045938698"/>
                </c:manualLayout>
              </c:layout>
              <c:tx>
                <c:rich>
                  <a:bodyPr/>
                  <a:lstStyle/>
                  <a:p>
                    <a:r>
                      <a:rPr lang="ru-RU" dirty="0" err="1"/>
                      <a:t>Сурхондарё</a:t>
                    </a:r>
                    <a:r>
                      <a:rPr lang="ru-RU" dirty="0"/>
                      <a:t> </a:t>
                    </a:r>
                    <a:r>
                      <a:rPr lang="ru-RU" dirty="0" err="1"/>
                      <a:t>вилояти</a:t>
                    </a:r>
                    <a:r>
                      <a:rPr lang="ru-RU" dirty="0"/>
                      <a:t>,      5 га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317111945055805"/>
                      <c:h val="8.358004464209256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5-95F2-41D0-85E4-6E4E4266CE5E}"/>
                </c:ext>
              </c:extLst>
            </c:dLbl>
            <c:dLbl>
              <c:idx val="11"/>
              <c:layout>
                <c:manualLayout>
                  <c:x val="8.3016721825282566E-2"/>
                  <c:y val="-0.12497753623602083"/>
                </c:manualLayout>
              </c:layout>
              <c:tx>
                <c:rich>
                  <a:bodyPr rot="0" vert="horz" anchorCtr="0"/>
                  <a:lstStyle/>
                  <a:p>
                    <a:pPr algn="r">
                      <a:defRPr b="1"/>
                    </a:pPr>
                    <a:r>
                      <a:rPr lang="ru-RU" dirty="0" err="1"/>
                      <a:t>Сирдарё</a:t>
                    </a:r>
                    <a:r>
                      <a:rPr lang="ru-RU" dirty="0"/>
                      <a:t> </a:t>
                    </a:r>
                    <a:r>
                      <a:rPr lang="ru-RU" dirty="0" err="1"/>
                      <a:t>вилояти</a:t>
                    </a:r>
                    <a:r>
                      <a:rPr lang="ru-RU" dirty="0"/>
                      <a:t>,         1,5 га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656953928957676"/>
                      <c:h val="7.895396043400128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7-95F2-41D0-85E4-6E4E4266CE5E}"/>
                </c:ext>
              </c:extLst>
            </c:dLbl>
            <c:dLbl>
              <c:idx val="12"/>
              <c:layout>
                <c:manualLayout>
                  <c:x val="6.9204542044867728E-2"/>
                  <c:y val="-2.9209286925347286E-2"/>
                </c:manualLayout>
              </c:layout>
              <c:tx>
                <c:rich>
                  <a:bodyPr rot="0" vert="horz" anchorCtr="0"/>
                  <a:lstStyle/>
                  <a:p>
                    <a:pPr algn="r">
                      <a:defRPr b="1"/>
                    </a:pPr>
                    <a:r>
                      <a:rPr lang="ru-RU" dirty="0" err="1"/>
                      <a:t>Фарғона</a:t>
                    </a:r>
                    <a:r>
                      <a:rPr lang="ru-RU" dirty="0"/>
                      <a:t> </a:t>
                    </a:r>
                    <a:r>
                      <a:rPr lang="ru-RU" dirty="0" err="1"/>
                      <a:t>вилояти</a:t>
                    </a:r>
                    <a:r>
                      <a:rPr lang="ru-RU" dirty="0"/>
                      <a:t>,        0,8 га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779507065135817"/>
                      <c:h val="7.048553421655388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9-95F2-41D0-85E4-6E4E4266CE5E}"/>
                </c:ext>
              </c:extLst>
            </c:dLbl>
            <c:dLbl>
              <c:idx val="13"/>
              <c:layout>
                <c:manualLayout>
                  <c:x val="2.1196016367027254E-2"/>
                  <c:y val="3.5709792145960234E-2"/>
                </c:manualLayout>
              </c:layout>
              <c:tx>
                <c:rich>
                  <a:bodyPr rot="0" vert="horz" anchorCtr="0"/>
                  <a:lstStyle/>
                  <a:p>
                    <a:pPr algn="r">
                      <a:defRPr b="1"/>
                    </a:pPr>
                    <a:r>
                      <a:rPr lang="ru-RU" dirty="0" err="1"/>
                      <a:t>Хоразм</a:t>
                    </a:r>
                    <a:r>
                      <a:rPr lang="ru-RU" dirty="0"/>
                      <a:t> </a:t>
                    </a:r>
                    <a:r>
                      <a:rPr lang="ru-RU" dirty="0" err="1"/>
                      <a:t>вилояти</a:t>
                    </a:r>
                    <a:r>
                      <a:rPr lang="ru-RU" dirty="0"/>
                      <a:t> (</a:t>
                    </a:r>
                    <a:r>
                      <a:rPr lang="ru-RU" dirty="0" err="1"/>
                      <a:t>Янгиариқ</a:t>
                    </a:r>
                    <a:r>
                      <a:rPr lang="ru-RU" dirty="0"/>
                      <a:t>),</a:t>
                    </a:r>
                    <a:r>
                      <a:rPr lang="ru-RU" baseline="0" dirty="0"/>
                      <a:t> </a:t>
                    </a:r>
                  </a:p>
                  <a:p>
                    <a:pPr algn="r">
                      <a:defRPr b="1"/>
                    </a:pPr>
                    <a:r>
                      <a:rPr lang="ru-RU" dirty="0"/>
                      <a:t>4,5 га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247418897884004"/>
                      <c:h val="8.021076548058754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A-AAC9-48BB-9F1E-ABC128AD4554}"/>
                </c:ext>
              </c:extLst>
            </c:dLbl>
            <c:dLbl>
              <c:idx val="14"/>
              <c:layout>
                <c:manualLayout>
                  <c:x val="9.4298202901236042E-2"/>
                  <c:y val="3.8521216411392299E-2"/>
                </c:manualLayout>
              </c:layout>
              <c:tx>
                <c:rich>
                  <a:bodyPr rot="0" vert="horz" anchorCtr="0"/>
                  <a:lstStyle/>
                  <a:p>
                    <a:pPr algn="r">
                      <a:defRPr b="1"/>
                    </a:pPr>
                    <a:r>
                      <a:rPr lang="ru-RU" dirty="0" err="1"/>
                      <a:t>Бухоро</a:t>
                    </a:r>
                    <a:r>
                      <a:rPr lang="ru-RU" dirty="0"/>
                      <a:t> </a:t>
                    </a:r>
                    <a:r>
                      <a:rPr lang="ru-RU" dirty="0" err="1"/>
                      <a:t>вилояти</a:t>
                    </a:r>
                    <a:r>
                      <a:rPr lang="ru-RU" dirty="0"/>
                      <a:t>,             2 га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766335650295597"/>
                      <c:h val="7.617360496014172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D-561E-4747-9A41-19D63CFDA3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Лист1!$A$2:$A$16</c:f>
              <c:strCache>
                <c:ptCount val="15"/>
                <c:pt idx="0">
                  <c:v>Қорақалпоғистон Республикаси, 10 га</c:v>
                </c:pt>
                <c:pt idx="1">
                  <c:v>Навоий вилояти,   1 га</c:v>
                </c:pt>
                <c:pt idx="2">
                  <c:v>Хоразм вилояти (Хазорасп), 10 га</c:v>
                </c:pt>
                <c:pt idx="3">
                  <c:v>Жиззах вилояти, 12 га</c:v>
                </c:pt>
                <c:pt idx="4">
                  <c:v>Қашқадарё вилояти, 3,35 га</c:v>
                </c:pt>
                <c:pt idx="5">
                  <c:v>Андижон вилояти, 3,96 га</c:v>
                </c:pt>
                <c:pt idx="6">
                  <c:v>Тошкент вилояти, 0,64 га</c:v>
                </c:pt>
                <c:pt idx="7">
                  <c:v>Сирдарё вилояти, 0,14 га</c:v>
                </c:pt>
                <c:pt idx="8">
                  <c:v>Самарқанд вилояти, 2 га</c:v>
                </c:pt>
                <c:pt idx="9">
                  <c:v>Наванган вилояти, 11,4 га</c:v>
                </c:pt>
                <c:pt idx="10">
                  <c:v>Сурхондарё вилояти, 5 га</c:v>
                </c:pt>
                <c:pt idx="11">
                  <c:v>Сирдарё вилояти, 1,5 га</c:v>
                </c:pt>
                <c:pt idx="12">
                  <c:v>Фарғона вилояти, 0,8 га</c:v>
                </c:pt>
                <c:pt idx="13">
                  <c:v>Хоразм вилояти (Янгиариқ), 4,5 га</c:v>
                </c:pt>
                <c:pt idx="14">
                  <c:v>Бухоро вилояти, 2 га</c:v>
                </c:pt>
              </c:strCache>
            </c:strRef>
          </c:cat>
          <c:val>
            <c:numRef>
              <c:f>Лист1!$B$2:$B$16</c:f>
              <c:numCache>
                <c:formatCode>General</c:formatCode>
                <c:ptCount val="15"/>
                <c:pt idx="0">
                  <c:v>10</c:v>
                </c:pt>
                <c:pt idx="1">
                  <c:v>1</c:v>
                </c:pt>
                <c:pt idx="2">
                  <c:v>10</c:v>
                </c:pt>
                <c:pt idx="3">
                  <c:v>12</c:v>
                </c:pt>
                <c:pt idx="4">
                  <c:v>3.35</c:v>
                </c:pt>
                <c:pt idx="5">
                  <c:v>3.96</c:v>
                </c:pt>
                <c:pt idx="6">
                  <c:v>0.64</c:v>
                </c:pt>
                <c:pt idx="7">
                  <c:v>0.14000000000000001</c:v>
                </c:pt>
                <c:pt idx="8">
                  <c:v>2</c:v>
                </c:pt>
                <c:pt idx="9">
                  <c:v>11.4</c:v>
                </c:pt>
                <c:pt idx="10">
                  <c:v>5</c:v>
                </c:pt>
                <c:pt idx="11">
                  <c:v>1.5</c:v>
                </c:pt>
                <c:pt idx="12">
                  <c:v>0.8</c:v>
                </c:pt>
                <c:pt idx="13">
                  <c:v>4.5</c:v>
                </c:pt>
                <c:pt idx="1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95F2-41D0-85E4-6E4E4266CE5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noFill/>
    <a:ln>
      <a:noFill/>
    </a:ln>
    <a:effectLst>
      <a:glow rad="228600">
        <a:schemeClr val="accent6">
          <a:satMod val="175000"/>
          <a:alpha val="40000"/>
        </a:schemeClr>
      </a:glow>
      <a:softEdge rad="12700"/>
    </a:effectLst>
    <a:scene3d>
      <a:camera prst="orthographicFront"/>
      <a:lightRig rig="threePt" dir="t"/>
    </a:scene3d>
  </c:spPr>
  <c:txPr>
    <a:bodyPr/>
    <a:lstStyle/>
    <a:p>
      <a:pPr>
        <a:defRPr lang="uz-Cyrl-UZ" sz="800" noProof="0">
          <a:solidFill>
            <a:schemeClr val="accent5">
              <a:lumMod val="50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6063BB-9A09-4978-9F31-B39EE17EE8F1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3488"/>
            <a:ext cx="444023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C131DE-3925-443F-B569-F6CBA83BD4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69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690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573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077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503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846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13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1/30/2022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988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1/30/2022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994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1/30/2022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278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201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936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024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8.jpg"/><Relationship Id="rId7" Type="http://schemas.openxmlformats.org/officeDocument/2006/relationships/image" Target="../media/image11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11" Type="http://schemas.openxmlformats.org/officeDocument/2006/relationships/image" Target="../media/image15.png"/><Relationship Id="rId5" Type="http://schemas.microsoft.com/office/2007/relationships/hdphoto" Target="../media/hdphoto1.wdp"/><Relationship Id="rId10" Type="http://schemas.openxmlformats.org/officeDocument/2006/relationships/image" Target="../media/image14.jpg"/><Relationship Id="rId4" Type="http://schemas.openxmlformats.org/officeDocument/2006/relationships/image" Target="../media/image9.png"/><Relationship Id="rId9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1880" y="2093599"/>
            <a:ext cx="7956316" cy="1533521"/>
          </a:xfrm>
        </p:spPr>
        <p:txBody>
          <a:bodyPr>
            <a:normAutofit/>
          </a:bodyPr>
          <a:lstStyle/>
          <a:p>
            <a:pPr algn="ctr"/>
            <a:r>
              <a:rPr lang="uz-Cyrl-UZ" sz="2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Ўзбекистон Республикаси</a:t>
            </a:r>
            <a:r>
              <a:rPr lang="en-US" sz="2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z-Cyrl-UZ" sz="2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ҳудудида мавжуд заҳарли кимёвий ва бошқа токсик моддаларни кўмиш ва сақлаш махсус объектларини реконструкция ва консервация қилиш</a:t>
            </a:r>
            <a:endParaRPr lang="ru-RU" sz="21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5843395"/>
            <a:ext cx="1390153" cy="9987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275" y="5849881"/>
            <a:ext cx="1381126" cy="9922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24"/>
          <a:stretch/>
        </p:blipFill>
        <p:spPr>
          <a:xfrm>
            <a:off x="4520038" y="5854700"/>
            <a:ext cx="1466879" cy="984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252" y="5852021"/>
            <a:ext cx="1430778" cy="984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Фото0922.jpg"/>
          <p:cNvPicPr/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71804" y="5852920"/>
            <a:ext cx="1519622" cy="998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20" y="5836927"/>
            <a:ext cx="1390153" cy="9956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2705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4" b="27721"/>
          <a:stretch/>
        </p:blipFill>
        <p:spPr>
          <a:xfrm>
            <a:off x="4297949" y="3424686"/>
            <a:ext cx="4561381" cy="31658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0" b="35071"/>
          <a:stretch/>
        </p:blipFill>
        <p:spPr>
          <a:xfrm>
            <a:off x="4297950" y="314833"/>
            <a:ext cx="4561380" cy="29198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7554179"/>
              </p:ext>
            </p:extLst>
          </p:nvPr>
        </p:nvGraphicFramePr>
        <p:xfrm>
          <a:off x="363980" y="343550"/>
          <a:ext cx="3765473" cy="635730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79791">
                  <a:extLst>
                    <a:ext uri="{9D8B030D-6E8A-4147-A177-3AD203B41FA5}">
                      <a16:colId xmlns:a16="http://schemas.microsoft.com/office/drawing/2014/main" val="2805669694"/>
                    </a:ext>
                  </a:extLst>
                </a:gridCol>
                <a:gridCol w="1642457">
                  <a:extLst>
                    <a:ext uri="{9D8B030D-6E8A-4147-A177-3AD203B41FA5}">
                      <a16:colId xmlns:a16="http://schemas.microsoft.com/office/drawing/2014/main" val="3231133805"/>
                    </a:ext>
                  </a:extLst>
                </a:gridCol>
                <a:gridCol w="1743225">
                  <a:extLst>
                    <a:ext uri="{9D8B030D-6E8A-4147-A177-3AD203B41FA5}">
                      <a16:colId xmlns:a16="http://schemas.microsoft.com/office/drawing/2014/main" val="1835186741"/>
                    </a:ext>
                  </a:extLst>
                </a:gridCol>
              </a:tblGrid>
              <a:tr h="62249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uz-Cyrl-UZ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САМАРҚАНД ВИЛОЯТИДАГИ</a:t>
                      </a:r>
                      <a:endParaRPr lang="en-US" sz="1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uz-Cyrl-UZ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МАХСУС ПОЛИГОН</a:t>
                      </a:r>
                      <a:r>
                        <a:rPr lang="en-US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z-Cyrl-UZ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ПАСПОРТИ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 h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2495653276"/>
                  </a:ext>
                </a:extLst>
              </a:tr>
              <a:tr h="520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Объект</a:t>
                      </a:r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1000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Сазағон</a:t>
                      </a:r>
                      <a:r>
                        <a:rPr lang="ru-RU" sz="100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заҳарли</a:t>
                      </a:r>
                      <a:r>
                        <a:rPr lang="ru-RU" sz="100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кимёвий</a:t>
                      </a:r>
                      <a:r>
                        <a:rPr lang="ru-RU" sz="100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моддалар</a:t>
                      </a:r>
                      <a:r>
                        <a:rPr lang="ru-RU" sz="100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махсус</a:t>
                      </a:r>
                      <a:r>
                        <a:rPr lang="ru-RU" sz="100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полигони</a:t>
                      </a:r>
                      <a:endParaRPr lang="ru-RU" sz="1000" b="0" i="0" u="none" strike="noStrike" dirty="0" smtClean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3199347739"/>
                  </a:ext>
                </a:extLst>
              </a:tr>
              <a:tr h="4888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Жойлашган</a:t>
                      </a: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000" b="1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ctr"/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манзили</a:t>
                      </a:r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Нуробод</a:t>
                      </a:r>
                      <a: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тумани</a:t>
                      </a:r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1341086531"/>
                  </a:ext>
                </a:extLst>
              </a:tr>
              <a:tr h="5080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Майдони</a:t>
                      </a: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(га)</a:t>
                      </a:r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z-Cyrl-UZ" sz="10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5,0</a:t>
                      </a:r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907933283"/>
                  </a:ext>
                </a:extLst>
              </a:tr>
              <a:tr h="4869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Чиқинди</a:t>
                      </a: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миқдори</a:t>
                      </a: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(тонна)</a:t>
                      </a:r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62,2</a:t>
                      </a:r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2191345653"/>
                  </a:ext>
                </a:extLst>
              </a:tr>
              <a:tr h="4869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Ишга</a:t>
                      </a:r>
                      <a:r>
                        <a:rPr lang="uz-Cyrl-UZ" sz="1000" b="1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туширилган вақти</a:t>
                      </a:r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sz="10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1965 йил</a:t>
                      </a:r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6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Ҳолати</a:t>
                      </a:r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полигон атрофини ўраш, геомембрана қопламаси билан консервация қилиш, коммуникация тармоқларини қуриш ишлари якунига етказилмаган</a:t>
                      </a:r>
                      <a:endParaRPr lang="ru-RU" sz="100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1672798124"/>
                  </a:ext>
                </a:extLst>
              </a:tr>
              <a:tr h="479355">
                <a:tc>
                  <a:txBody>
                    <a:bodyPr/>
                    <a:lstStyle/>
                    <a:p>
                      <a:pPr algn="ctr" fontAlgn="ctr"/>
                      <a:r>
                        <a:rPr lang="uz-Cyrl-UZ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en-US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sz="10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Объект</a:t>
                      </a:r>
                      <a:r>
                        <a:rPr lang="uz-Cyrl-UZ" sz="1000" b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қиймати</a:t>
                      </a:r>
                      <a:br>
                        <a:rPr lang="uz-Cyrl-UZ" sz="1000" b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uz-Cyrl-UZ" sz="1000" b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(млрд сўм)</a:t>
                      </a:r>
                      <a:endParaRPr lang="ru-RU" sz="1000" b="1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Cyrl-UZ" sz="100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3,3</a:t>
                      </a:r>
                      <a:endParaRPr lang="ru-RU" sz="1000" u="none" strike="noStrike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18388">
                <a:tc>
                  <a:txBody>
                    <a:bodyPr/>
                    <a:lstStyle/>
                    <a:p>
                      <a:pPr algn="ctr" fontAlgn="ctr"/>
                      <a:r>
                        <a:rPr lang="uz-Cyrl-UZ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en-US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000" b="1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Шундан</a:t>
                      </a:r>
                      <a:r>
                        <a:rPr lang="en-US" sz="10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r>
                        <a:rPr lang="uz-Cyrl-UZ" sz="10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uz-Cyrl-UZ" sz="10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uz-Cyrl-UZ" sz="10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uz-Cyrl-UZ" sz="10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</a:t>
                      </a:r>
                      <a:r>
                        <a:rPr lang="ru-RU" sz="1000" b="1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йилга</a:t>
                      </a:r>
                      <a:r>
                        <a:rPr lang="ru-RU" sz="10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қадар</a:t>
                      </a:r>
                      <a:r>
                        <a:rPr lang="ru-RU" sz="10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молиялаштирилган</a:t>
                      </a:r>
                      <a:r>
                        <a:rPr lang="ru-RU" sz="10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(млрд </a:t>
                      </a:r>
                      <a:r>
                        <a:rPr lang="ru-RU" sz="1000" b="1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сўм</a:t>
                      </a:r>
                      <a:r>
                        <a:rPr lang="ru-RU" sz="10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000" b="1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Cyrl-UZ" sz="100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2,55</a:t>
                      </a:r>
                      <a:endParaRPr lang="ru-RU" sz="1000" u="none" strike="noStrike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2518662938"/>
                  </a:ext>
                </a:extLst>
              </a:tr>
              <a:tr h="540153">
                <a:tc>
                  <a:txBody>
                    <a:bodyPr/>
                    <a:lstStyle/>
                    <a:p>
                      <a:pPr algn="ctr" fontAlgn="ctr"/>
                      <a:r>
                        <a:rPr lang="uz-Cyrl-UZ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r>
                        <a:rPr lang="en-US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2022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йил</a:t>
                      </a: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дастурига</a:t>
                      </a: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киритилган</a:t>
                      </a: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маблағ</a:t>
                      </a: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(млрд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сўм</a:t>
                      </a: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z-Cyrl-UZ" sz="10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0,75</a:t>
                      </a:r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2107724464"/>
                  </a:ext>
                </a:extLst>
              </a:tr>
              <a:tr h="5340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sz="1000" dirty="0"/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Амалга</a:t>
                      </a:r>
                      <a:r>
                        <a:rPr lang="uz-Cyrl-UZ" sz="1000" b="1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ошириш</a:t>
                      </a: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sz="1000" b="1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муддати</a:t>
                      </a:r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– 2022 </a:t>
                      </a:r>
                      <a:r>
                        <a:rPr lang="ru-RU" sz="1000" b="0" i="0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йиллар</a:t>
                      </a:r>
                      <a:endParaRPr lang="ru-RU" sz="1000" b="0" i="0" u="none" strike="noStrike" dirty="0" smtClean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6420921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850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9" b="10972"/>
          <a:stretch/>
        </p:blipFill>
        <p:spPr>
          <a:xfrm>
            <a:off x="4286173" y="3545457"/>
            <a:ext cx="4577781" cy="30278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5" b="10695"/>
          <a:stretch/>
        </p:blipFill>
        <p:spPr>
          <a:xfrm>
            <a:off x="4294801" y="305386"/>
            <a:ext cx="4564528" cy="30208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157933"/>
              </p:ext>
            </p:extLst>
          </p:nvPr>
        </p:nvGraphicFramePr>
        <p:xfrm>
          <a:off x="319177" y="296762"/>
          <a:ext cx="3786995" cy="632227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2838">
                  <a:extLst>
                    <a:ext uri="{9D8B030D-6E8A-4147-A177-3AD203B41FA5}">
                      <a16:colId xmlns:a16="http://schemas.microsoft.com/office/drawing/2014/main" val="2805669694"/>
                    </a:ext>
                  </a:extLst>
                </a:gridCol>
                <a:gridCol w="1587117">
                  <a:extLst>
                    <a:ext uri="{9D8B030D-6E8A-4147-A177-3AD203B41FA5}">
                      <a16:colId xmlns:a16="http://schemas.microsoft.com/office/drawing/2014/main" val="3231133805"/>
                    </a:ext>
                  </a:extLst>
                </a:gridCol>
                <a:gridCol w="1777040">
                  <a:extLst>
                    <a:ext uri="{9D8B030D-6E8A-4147-A177-3AD203B41FA5}">
                      <a16:colId xmlns:a16="http://schemas.microsoft.com/office/drawing/2014/main" val="1835186741"/>
                    </a:ext>
                  </a:extLst>
                </a:gridCol>
              </a:tblGrid>
              <a:tr h="638142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uz-Cyrl-UZ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ХОРАЗМ ВИЛОЯТИДАГИ</a:t>
                      </a:r>
                      <a:endParaRPr lang="en-US" sz="1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uz-Cyrl-UZ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МАХСУС ПОЛИГОН</a:t>
                      </a:r>
                      <a:r>
                        <a:rPr lang="en-US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z-Cyrl-UZ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ПАСПОРТИ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 h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2495653276"/>
                  </a:ext>
                </a:extLst>
              </a:tr>
              <a:tr h="5339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</a:t>
                      </a:r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Ҳазорасп</a:t>
                      </a:r>
                      <a: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b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заҳарли</a:t>
                      </a:r>
                      <a: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кимёвий</a:t>
                      </a:r>
                      <a: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моддалар</a:t>
                      </a:r>
                      <a:endParaRPr lang="ru-RU" sz="100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махсус</a:t>
                      </a:r>
                      <a: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полигони</a:t>
                      </a:r>
                      <a:endParaRPr lang="ru-RU" sz="10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3199347739"/>
                  </a:ext>
                </a:extLst>
              </a:tr>
              <a:tr h="5011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Жойлашган</a:t>
                      </a: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000" b="1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ctr"/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манзили</a:t>
                      </a:r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Хазорасп</a:t>
                      </a:r>
                      <a: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тумани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1341086531"/>
                  </a:ext>
                </a:extLst>
              </a:tr>
              <a:tr h="5207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Майдони</a:t>
                      </a: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(га)</a:t>
                      </a:r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z-Cyrl-UZ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907933283"/>
                  </a:ext>
                </a:extLst>
              </a:tr>
              <a:tr h="4992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Чиқинди</a:t>
                      </a: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миқдори</a:t>
                      </a: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(тонна)</a:t>
                      </a:r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2 610</a:t>
                      </a:r>
                      <a:endParaRPr lang="ru-RU" sz="10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2191345653"/>
                  </a:ext>
                </a:extLst>
              </a:tr>
              <a:tr h="499228">
                <a:tc>
                  <a:txBody>
                    <a:bodyPr/>
                    <a:lstStyle/>
                    <a:p>
                      <a:pPr algn="ctr" fontAlgn="ctr"/>
                      <a:r>
                        <a:rPr lang="uz-Cyrl-UZ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Ишга туширилган вақти</a:t>
                      </a:r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sz="10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1988 йил</a:t>
                      </a:r>
                      <a:endParaRPr lang="ru-RU" sz="10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5697">
                <a:tc>
                  <a:txBody>
                    <a:bodyPr/>
                    <a:lstStyle/>
                    <a:p>
                      <a:pPr algn="ctr" fontAlgn="ctr"/>
                      <a:r>
                        <a:rPr lang="uz-Cyrl-UZ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Ҳолати</a:t>
                      </a:r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Коммуникация </a:t>
                      </a:r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тармоқларини</a:t>
                      </a:r>
                      <a: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қуриш</a:t>
                      </a:r>
                      <a: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</a:t>
                      </a:r>
                      <a: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технологик</a:t>
                      </a:r>
                      <a: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қурилмаларни</a:t>
                      </a:r>
                      <a: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ўрнатиш</a:t>
                      </a:r>
                      <a: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ишлари</a:t>
                      </a:r>
                      <a: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якунига</a:t>
                      </a:r>
                      <a: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етказилмаган</a:t>
                      </a:r>
                      <a:endParaRPr lang="ru-RU" sz="10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1672798124"/>
                  </a:ext>
                </a:extLst>
              </a:tr>
              <a:tr h="491409">
                <a:tc>
                  <a:txBody>
                    <a:bodyPr/>
                    <a:lstStyle/>
                    <a:p>
                      <a:pPr algn="ctr" fontAlgn="ctr"/>
                      <a:r>
                        <a:rPr lang="uz-Cyrl-UZ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sz="10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Объект</a:t>
                      </a:r>
                      <a:r>
                        <a:rPr lang="uz-Cyrl-UZ" sz="1000" b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қиймати</a:t>
                      </a:r>
                      <a:br>
                        <a:rPr lang="uz-Cyrl-UZ" sz="1000" b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uz-Cyrl-UZ" sz="1000" b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(млрд сўм)</a:t>
                      </a:r>
                      <a:endParaRPr lang="ru-RU" sz="1000" b="1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sz="10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11,53</a:t>
                      </a:r>
                      <a:endParaRPr lang="ru-RU" sz="10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45697">
                <a:tc>
                  <a:txBody>
                    <a:bodyPr/>
                    <a:lstStyle/>
                    <a:p>
                      <a:pPr algn="ctr" fontAlgn="ctr"/>
                      <a:r>
                        <a:rPr lang="uz-Cyrl-UZ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en-US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000" b="1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Шундан</a:t>
                      </a:r>
                      <a:r>
                        <a:rPr lang="en-US" sz="10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r>
                        <a:rPr lang="uz-Cyrl-UZ" sz="10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uz-Cyrl-UZ" sz="10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uz-Cyrl-UZ" sz="10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uz-Cyrl-UZ" sz="10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</a:t>
                      </a:r>
                      <a:r>
                        <a:rPr lang="ru-RU" sz="1000" b="1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йилга</a:t>
                      </a:r>
                      <a:r>
                        <a:rPr lang="ru-RU" sz="10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қадар</a:t>
                      </a:r>
                      <a:r>
                        <a:rPr lang="ru-RU" sz="10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молиялаштирилган</a:t>
                      </a:r>
                      <a:r>
                        <a:rPr lang="ru-RU" sz="10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(млрд </a:t>
                      </a:r>
                      <a:r>
                        <a:rPr lang="ru-RU" sz="1000" b="1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сўм</a:t>
                      </a:r>
                      <a:r>
                        <a:rPr lang="ru-RU" sz="10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000" b="1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Cyrl-UZ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8,91</a:t>
                      </a:r>
                      <a:endParaRPr lang="ru-RU" sz="100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1746413173"/>
                  </a:ext>
                </a:extLst>
              </a:tr>
              <a:tr h="553735">
                <a:tc>
                  <a:txBody>
                    <a:bodyPr/>
                    <a:lstStyle/>
                    <a:p>
                      <a:pPr algn="ctr" fontAlgn="ctr"/>
                      <a:r>
                        <a:rPr lang="uz-Cyrl-UZ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r>
                        <a:rPr lang="en-US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2022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йил</a:t>
                      </a: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дастурига</a:t>
                      </a: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киритилган</a:t>
                      </a: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маблағ</a:t>
                      </a: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(млрд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сўм</a:t>
                      </a: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z-Cyrl-UZ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2,62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2107724464"/>
                  </a:ext>
                </a:extLst>
              </a:tr>
              <a:tr h="547466">
                <a:tc>
                  <a:txBody>
                    <a:bodyPr/>
                    <a:lstStyle/>
                    <a:p>
                      <a:pPr algn="ctr" fontAlgn="ctr"/>
                      <a:r>
                        <a:rPr lang="uz-Cyrl-UZ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Амалга</a:t>
                      </a:r>
                      <a:r>
                        <a:rPr lang="uz-Cyrl-UZ" sz="1000" b="1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ошириш</a:t>
                      </a: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sz="1000" b="1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муддати</a:t>
                      </a:r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sz="10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– 2022 йиллар</a:t>
                      </a:r>
                      <a:endParaRPr lang="ru-RU" sz="10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6420921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971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DSCF4037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18317" y="271078"/>
            <a:ext cx="4641011" cy="30605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104" y="3477126"/>
            <a:ext cx="4648659" cy="30875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8308177"/>
              </p:ext>
            </p:extLst>
          </p:nvPr>
        </p:nvGraphicFramePr>
        <p:xfrm>
          <a:off x="297568" y="271078"/>
          <a:ext cx="3774100" cy="63611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7051">
                  <a:extLst>
                    <a:ext uri="{9D8B030D-6E8A-4147-A177-3AD203B41FA5}">
                      <a16:colId xmlns:a16="http://schemas.microsoft.com/office/drawing/2014/main" val="2805669694"/>
                    </a:ext>
                  </a:extLst>
                </a:gridCol>
                <a:gridCol w="1621766">
                  <a:extLst>
                    <a:ext uri="{9D8B030D-6E8A-4147-A177-3AD203B41FA5}">
                      <a16:colId xmlns:a16="http://schemas.microsoft.com/office/drawing/2014/main" val="3231133805"/>
                    </a:ext>
                  </a:extLst>
                </a:gridCol>
                <a:gridCol w="1725283">
                  <a:extLst>
                    <a:ext uri="{9D8B030D-6E8A-4147-A177-3AD203B41FA5}">
                      <a16:colId xmlns:a16="http://schemas.microsoft.com/office/drawing/2014/main" val="1835186741"/>
                    </a:ext>
                  </a:extLst>
                </a:gridCol>
              </a:tblGrid>
              <a:tr h="676358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uz-Cyrl-UZ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ҚАШҚАДАРЁ ВИЛОЯТИДАГИ</a:t>
                      </a:r>
                      <a:endParaRPr lang="en-US" sz="1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uz-Cyrl-UZ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МАХСУС ОМБОР</a:t>
                      </a:r>
                      <a:r>
                        <a:rPr lang="en-US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z-Cyrl-UZ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ПАСПОРТИ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 h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2495653276"/>
                  </a:ext>
                </a:extLst>
              </a:tr>
              <a:tr h="5659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Объект</a:t>
                      </a:r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Пачкамар</a:t>
                      </a:r>
                      <a: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заҳарли</a:t>
                      </a:r>
                      <a: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кимёвий</a:t>
                      </a:r>
                      <a: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моддалар</a:t>
                      </a:r>
                      <a: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махсус</a:t>
                      </a:r>
                      <a: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омбори</a:t>
                      </a:r>
                      <a:endParaRPr lang="ru-RU" sz="10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3199347739"/>
                  </a:ext>
                </a:extLst>
              </a:tr>
              <a:tr h="5311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Жойлашган</a:t>
                      </a: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000" b="1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ctr"/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манзили</a:t>
                      </a:r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Ғузор</a:t>
                      </a:r>
                      <a: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тумани</a:t>
                      </a:r>
                      <a:endParaRPr lang="ru-RU" sz="100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1341086531"/>
                  </a:ext>
                </a:extLst>
              </a:tr>
              <a:tr h="5519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Майдони</a:t>
                      </a: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(га)</a:t>
                      </a:r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1,7</a:t>
                      </a:r>
                      <a:endParaRPr lang="ru-RU" sz="100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907933283"/>
                  </a:ext>
                </a:extLst>
              </a:tr>
              <a:tr h="5291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Чиқинди</a:t>
                      </a: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миқдори</a:t>
                      </a: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(тонна)</a:t>
                      </a:r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289,95 тонна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</a:t>
                      </a:r>
                      <a: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296 литр</a:t>
                      </a: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2191345653"/>
                  </a:ext>
                </a:extLst>
              </a:tr>
              <a:tr h="529125">
                <a:tc>
                  <a:txBody>
                    <a:bodyPr/>
                    <a:lstStyle/>
                    <a:p>
                      <a:pPr algn="ctr" fontAlgn="ctr"/>
                      <a:r>
                        <a:rPr lang="uz-Cyrl-UZ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Ишга туширилган вақти</a:t>
                      </a:r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1976 йил</a:t>
                      </a:r>
                      <a:endParaRPr lang="ru-RU" sz="100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0836">
                <a:tc>
                  <a:txBody>
                    <a:bodyPr/>
                    <a:lstStyle/>
                    <a:p>
                      <a:pPr algn="ctr" fontAlgn="ctr"/>
                      <a:r>
                        <a:rPr lang="uz-Cyrl-UZ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Ҳолати</a:t>
                      </a:r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кимёвий</a:t>
                      </a:r>
                      <a: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моддалар</a:t>
                      </a:r>
                      <a:endParaRPr lang="ru-RU" sz="100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сақланиш</a:t>
                      </a:r>
                      <a: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ҳолати</a:t>
                      </a:r>
                      <a:endParaRPr lang="ru-RU" sz="100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қониқарсиз</a:t>
                      </a:r>
                      <a: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аҳволда</a:t>
                      </a:r>
                      <a:endParaRPr lang="ru-RU" sz="10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1672798124"/>
                  </a:ext>
                </a:extLst>
              </a:tr>
              <a:tr h="520836">
                <a:tc>
                  <a:txBody>
                    <a:bodyPr/>
                    <a:lstStyle/>
                    <a:p>
                      <a:pPr algn="ctr" fontAlgn="ctr"/>
                      <a:r>
                        <a:rPr lang="uz-Cyrl-UZ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sz="10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Объект</a:t>
                      </a:r>
                      <a:r>
                        <a:rPr lang="uz-Cyrl-UZ" sz="1000" b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қиймати</a:t>
                      </a:r>
                      <a:br>
                        <a:rPr lang="uz-Cyrl-UZ" sz="1000" b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uz-Cyrl-UZ" sz="1000" b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(млрд сўм)</a:t>
                      </a:r>
                      <a:endParaRPr lang="ru-RU" sz="1000" b="1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Cyrl-UZ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15,0</a:t>
                      </a:r>
                      <a:endParaRPr lang="ru-RU" sz="100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01059">
                <a:tc>
                  <a:txBody>
                    <a:bodyPr/>
                    <a:lstStyle/>
                    <a:p>
                      <a:pPr algn="ctr" fontAlgn="ctr"/>
                      <a:r>
                        <a:rPr lang="uz-Cyrl-UZ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en-US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000" b="1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Шундан</a:t>
                      </a:r>
                      <a:r>
                        <a:rPr lang="en-US" sz="10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r>
                        <a:rPr lang="uz-Cyrl-UZ" sz="10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uz-Cyrl-UZ" sz="10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uz-Cyrl-UZ" sz="10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uz-Cyrl-UZ" sz="10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</a:t>
                      </a:r>
                      <a:r>
                        <a:rPr lang="ru-RU" sz="1000" b="1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йил</a:t>
                      </a:r>
                      <a:r>
                        <a:rPr lang="ru-RU" sz="1000" b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kern="1200" baseline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дастурига</a:t>
                      </a:r>
                      <a:r>
                        <a:rPr lang="ru-RU" sz="1000" b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kern="1200" baseline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киритилган</a:t>
                      </a:r>
                      <a:r>
                        <a:rPr lang="ru-RU" sz="1000" b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1000" b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(млрд </a:t>
                      </a:r>
                      <a:r>
                        <a:rPr lang="ru-RU" sz="1000" b="1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сўм</a:t>
                      </a:r>
                      <a:r>
                        <a:rPr lang="ru-RU" sz="10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000" b="1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Cyrl-UZ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4,11</a:t>
                      </a:r>
                      <a:endParaRPr lang="ru-RU" sz="100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2992087367"/>
                  </a:ext>
                </a:extLst>
              </a:tr>
              <a:tr h="586896">
                <a:tc>
                  <a:txBody>
                    <a:bodyPr/>
                    <a:lstStyle/>
                    <a:p>
                      <a:pPr algn="ctr" fontAlgn="ctr"/>
                      <a:r>
                        <a:rPr lang="uz-Cyrl-UZ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r>
                        <a:rPr lang="en-US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2023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йил</a:t>
                      </a: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дастурига</a:t>
                      </a: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киритиш</a:t>
                      </a: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кўзда</a:t>
                      </a: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тутилган</a:t>
                      </a: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(млрд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сўм</a:t>
                      </a: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z-Cyrl-UZ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10,89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2107724464"/>
                  </a:ext>
                </a:extLst>
              </a:tr>
              <a:tr h="580249">
                <a:tc>
                  <a:txBody>
                    <a:bodyPr/>
                    <a:lstStyle/>
                    <a:p>
                      <a:pPr algn="ctr" fontAlgn="ctr"/>
                      <a:r>
                        <a:rPr lang="uz-Cyrl-UZ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Амалга</a:t>
                      </a:r>
                      <a:r>
                        <a:rPr lang="uz-Cyrl-UZ" sz="1000" b="1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ошириш</a:t>
                      </a: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sz="1000" b="1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муддати</a:t>
                      </a:r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– 2023 </a:t>
                      </a:r>
                      <a:r>
                        <a:rPr lang="ru-RU" sz="1000" b="0" i="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йиллар</a:t>
                      </a:r>
                      <a:endParaRPr lang="ru-RU" sz="10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6420921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527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то0913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25350" y="3459196"/>
            <a:ext cx="4451231" cy="30968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3" b="10821"/>
          <a:stretch/>
        </p:blipFill>
        <p:spPr>
          <a:xfrm>
            <a:off x="4425350" y="278356"/>
            <a:ext cx="4451232" cy="3008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513939"/>
              </p:ext>
            </p:extLst>
          </p:nvPr>
        </p:nvGraphicFramePr>
        <p:xfrm>
          <a:off x="306199" y="261103"/>
          <a:ext cx="3981129" cy="637155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3178">
                  <a:extLst>
                    <a:ext uri="{9D8B030D-6E8A-4147-A177-3AD203B41FA5}">
                      <a16:colId xmlns:a16="http://schemas.microsoft.com/office/drawing/2014/main" val="2805669694"/>
                    </a:ext>
                  </a:extLst>
                </a:gridCol>
                <a:gridCol w="1610630">
                  <a:extLst>
                    <a:ext uri="{9D8B030D-6E8A-4147-A177-3AD203B41FA5}">
                      <a16:colId xmlns:a16="http://schemas.microsoft.com/office/drawing/2014/main" val="3231133805"/>
                    </a:ext>
                  </a:extLst>
                </a:gridCol>
                <a:gridCol w="1947321">
                  <a:extLst>
                    <a:ext uri="{9D8B030D-6E8A-4147-A177-3AD203B41FA5}">
                      <a16:colId xmlns:a16="http://schemas.microsoft.com/office/drawing/2014/main" val="1835186741"/>
                    </a:ext>
                  </a:extLst>
                </a:gridCol>
              </a:tblGrid>
              <a:tr h="757069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uz-Cyrl-UZ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СИРДАРЁ ВИЛОЯТИДАГИ</a:t>
                      </a:r>
                      <a:endParaRPr lang="en-US" sz="1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uz-Cyrl-UZ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МАХСУС ОМБОР</a:t>
                      </a:r>
                      <a:r>
                        <a:rPr lang="en-US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z-Cyrl-UZ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ПАСПОРТИ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 h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2495653276"/>
                  </a:ext>
                </a:extLst>
              </a:tr>
              <a:tr h="6335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Объект</a:t>
                      </a:r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«Фарҳод-5»</a:t>
                      </a:r>
                      <a:b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заҳарли</a:t>
                      </a:r>
                      <a: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кимёвий</a:t>
                      </a:r>
                      <a: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моддалар</a:t>
                      </a:r>
                      <a: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махсус</a:t>
                      </a:r>
                      <a: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омбори</a:t>
                      </a:r>
                      <a:endParaRPr lang="ru-RU" sz="10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3199347739"/>
                  </a:ext>
                </a:extLst>
              </a:tr>
              <a:tr h="5945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Жойлашган</a:t>
                      </a: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000" b="1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ctr"/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манзили</a:t>
                      </a:r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Ховос</a:t>
                      </a:r>
                      <a: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тумани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1341086531"/>
                  </a:ext>
                </a:extLst>
              </a:tr>
              <a:tr h="6178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Майдони</a:t>
                      </a: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(га)</a:t>
                      </a:r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z-Cyrl-UZ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0,14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907933283"/>
                  </a:ext>
                </a:extLst>
              </a:tr>
              <a:tr h="5922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Чиқинди</a:t>
                      </a: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миқдори</a:t>
                      </a: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(тонна)</a:t>
                      </a:r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517 тонна</a:t>
                      </a:r>
                      <a:b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</a:t>
                      </a:r>
                      <a: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21 </a:t>
                      </a:r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минг</a:t>
                      </a:r>
                      <a: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литр</a:t>
                      </a:r>
                      <a:endParaRPr lang="ru-RU" sz="10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2191345653"/>
                  </a:ext>
                </a:extLst>
              </a:tr>
              <a:tr h="592266">
                <a:tc>
                  <a:txBody>
                    <a:bodyPr/>
                    <a:lstStyle/>
                    <a:p>
                      <a:pPr algn="ctr" fontAlgn="ctr"/>
                      <a:r>
                        <a:rPr lang="uz-Cyrl-UZ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Ишга туширилган вақти</a:t>
                      </a:r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z-Cyrl-UZ" sz="10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1984 йил</a:t>
                      </a:r>
                      <a:endParaRPr lang="ru-RU" sz="10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2988">
                <a:tc>
                  <a:txBody>
                    <a:bodyPr/>
                    <a:lstStyle/>
                    <a:p>
                      <a:pPr algn="ctr" fontAlgn="ctr"/>
                      <a:r>
                        <a:rPr lang="uz-Cyrl-UZ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Ҳолати</a:t>
                      </a:r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кимёвий</a:t>
                      </a:r>
                      <a: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моддалар</a:t>
                      </a:r>
                      <a: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сақланиш</a:t>
                      </a:r>
                      <a: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ҳолати</a:t>
                      </a:r>
                      <a: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қониқарсиз</a:t>
                      </a:r>
                      <a: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b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бино</a:t>
                      </a:r>
                      <a: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авария </a:t>
                      </a:r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ҳолатида</a:t>
                      </a:r>
                      <a:endParaRPr lang="ru-RU" sz="10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1672798124"/>
                  </a:ext>
                </a:extLst>
              </a:tr>
              <a:tr h="582988">
                <a:tc>
                  <a:txBody>
                    <a:bodyPr/>
                    <a:lstStyle/>
                    <a:p>
                      <a:pPr algn="ctr" fontAlgn="ctr"/>
                      <a:r>
                        <a:rPr lang="uz-Cyrl-UZ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en-US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Объект </a:t>
                      </a:r>
                      <a:r>
                        <a:rPr lang="ru-RU" sz="1000" b="1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қиймати</a:t>
                      </a:r>
                      <a:r>
                        <a:rPr lang="ru-RU" sz="10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0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(млрд </a:t>
                      </a:r>
                      <a:r>
                        <a:rPr lang="ru-RU" sz="1000" b="1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сўм</a:t>
                      </a:r>
                      <a:r>
                        <a:rPr lang="ru-RU" sz="10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000" b="1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Cyrl-UZ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10,0</a:t>
                      </a:r>
                      <a:endParaRPr lang="ru-RU" sz="100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2390021508"/>
                  </a:ext>
                </a:extLst>
              </a:tr>
              <a:tr h="691966">
                <a:tc>
                  <a:txBody>
                    <a:bodyPr/>
                    <a:lstStyle/>
                    <a:p>
                      <a:pPr algn="ctr" fontAlgn="ctr"/>
                      <a:r>
                        <a:rPr lang="uz-Cyrl-UZ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en-US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Шундан</a:t>
                      </a:r>
                      <a:r>
                        <a:rPr lang="en-US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br>
                        <a:rPr lang="en-US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US" sz="1000" b="1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йил</a:t>
                      </a: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дастурига</a:t>
                      </a: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киритилган</a:t>
                      </a: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(млрд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сўм</a:t>
                      </a: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z-Cyrl-UZ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10,0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2107724464"/>
                  </a:ext>
                </a:extLst>
              </a:tr>
              <a:tr h="649493">
                <a:tc>
                  <a:txBody>
                    <a:bodyPr/>
                    <a:lstStyle/>
                    <a:p>
                      <a:pPr algn="ctr" fontAlgn="ctr"/>
                      <a:r>
                        <a:rPr lang="uz-Cyrl-UZ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r>
                        <a:rPr lang="en-US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Амалга</a:t>
                      </a:r>
                      <a:r>
                        <a:rPr lang="uz-Cyrl-UZ" sz="1000" b="1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ошириш</a:t>
                      </a: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sz="1000" b="1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муддати</a:t>
                      </a:r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sz="10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йил</a:t>
                      </a:r>
                      <a:endParaRPr lang="ru-RU" sz="10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6420921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733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қайта ишлаш ва полигон\Кимёвий полигонлар\2\Маргимуш чиқиндилари полигони\Расм\photo_2021-10-12_12-34-21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410" y="251585"/>
            <a:ext cx="5210172" cy="312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user\Desktop\қайта ишлаш ва полигон\Кимёвий полигонлар\2\Маргимуш чиқиндилари полигони\Расм\photo_2021-10-12_12-34-17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410" y="3482820"/>
            <a:ext cx="2426015" cy="311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Desktop\қайта ишлаш ва полигон\Кимёвий полигонлар\2\Маргимуш чиқиндилари полигони\Расм\photo_2021-10-12_12-34-12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964" y="3482820"/>
            <a:ext cx="2656618" cy="311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5808362"/>
              </p:ext>
            </p:extLst>
          </p:nvPr>
        </p:nvGraphicFramePr>
        <p:xfrm>
          <a:off x="280152" y="251586"/>
          <a:ext cx="3199214" cy="642769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59326">
                  <a:extLst>
                    <a:ext uri="{9D8B030D-6E8A-4147-A177-3AD203B41FA5}">
                      <a16:colId xmlns:a16="http://schemas.microsoft.com/office/drawing/2014/main" val="2805669694"/>
                    </a:ext>
                  </a:extLst>
                </a:gridCol>
                <a:gridCol w="1389309">
                  <a:extLst>
                    <a:ext uri="{9D8B030D-6E8A-4147-A177-3AD203B41FA5}">
                      <a16:colId xmlns:a16="http://schemas.microsoft.com/office/drawing/2014/main" val="3231133805"/>
                    </a:ext>
                  </a:extLst>
                </a:gridCol>
                <a:gridCol w="1350579">
                  <a:extLst>
                    <a:ext uri="{9D8B030D-6E8A-4147-A177-3AD203B41FA5}">
                      <a16:colId xmlns:a16="http://schemas.microsoft.com/office/drawing/2014/main" val="1835186741"/>
                    </a:ext>
                  </a:extLst>
                </a:gridCol>
              </a:tblGrid>
              <a:tr h="921722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uz-Cyrl-UZ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ТОШКЕНТ ВИЛОЯТИДАГИ</a:t>
                      </a:r>
                      <a:endParaRPr lang="en-US" sz="1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uz-Cyrl-UZ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МАХСУС ПОЛИГОН </a:t>
                      </a:r>
                      <a:br>
                        <a:rPr lang="uz-Cyrl-UZ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uz-Cyrl-UZ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ПАСПОРТИ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 h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2495653276"/>
                  </a:ext>
                </a:extLst>
              </a:tr>
              <a:tr h="6663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Объект</a:t>
                      </a:r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маргимуш</a:t>
                      </a:r>
                      <a:r>
                        <a:rPr lang="uz-Cyrl-UZ" sz="100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таркибли чиқиндилар кўмилган жой</a:t>
                      </a:r>
                      <a:endParaRPr lang="ru-RU" sz="10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3199347739"/>
                  </a:ext>
                </a:extLst>
              </a:tr>
              <a:tr h="6253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Жойлашган</a:t>
                      </a: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000" b="1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ctr"/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манзили</a:t>
                      </a:r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Бўстонлиқ</a:t>
                      </a:r>
                      <a:r>
                        <a:rPr lang="uz-Cyrl-UZ" sz="100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тумани, Яккатут қишлоғи</a:t>
                      </a:r>
                      <a:endParaRPr lang="ru-RU" sz="10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1341086531"/>
                  </a:ext>
                </a:extLst>
              </a:tr>
              <a:tr h="649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Майдони</a:t>
                      </a: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(га)</a:t>
                      </a:r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0,64</a:t>
                      </a:r>
                      <a:endParaRPr lang="ru-RU" sz="10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907933283"/>
                  </a:ext>
                </a:extLst>
              </a:tr>
              <a:tr h="6229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Чиқинди</a:t>
                      </a: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миқдори</a:t>
                      </a: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(тонна)</a:t>
                      </a:r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sz="1000" u="none" strike="noStrike" noProof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40,0</a:t>
                      </a:r>
                      <a:endParaRPr lang="uz-Cyrl-UZ" sz="1000" b="0" i="0" u="none" strike="noStrike" noProof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2191345653"/>
                  </a:ext>
                </a:extLst>
              </a:tr>
              <a:tr h="622948">
                <a:tc>
                  <a:txBody>
                    <a:bodyPr/>
                    <a:lstStyle/>
                    <a:p>
                      <a:pPr algn="ctr" fontAlgn="ctr"/>
                      <a:r>
                        <a:rPr lang="uz-Cyrl-UZ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Ишга туширилган вақти</a:t>
                      </a:r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sz="1000" b="0" i="0" u="none" strike="noStrike" noProof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1938 – 1946 йиллар</a:t>
                      </a: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3508">
                <a:tc>
                  <a:txBody>
                    <a:bodyPr/>
                    <a:lstStyle/>
                    <a:p>
                      <a:pPr algn="ctr" fontAlgn="ctr"/>
                      <a:r>
                        <a:rPr lang="uz-Cyrl-UZ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Ҳолати</a:t>
                      </a:r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sz="1000" u="none" strike="noStrike" noProof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жойида консервация қилиш талаб этилади</a:t>
                      </a:r>
                      <a:endParaRPr lang="uz-Cyrl-UZ" sz="1000" b="0" i="0" u="none" strike="noStrike" noProof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1672798124"/>
                  </a:ext>
                </a:extLst>
              </a:tr>
              <a:tr h="463508">
                <a:tc>
                  <a:txBody>
                    <a:bodyPr/>
                    <a:lstStyle/>
                    <a:p>
                      <a:pPr algn="ctr" fontAlgn="ctr"/>
                      <a:r>
                        <a:rPr lang="uz-Cyrl-UZ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en-US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Объект </a:t>
                      </a:r>
                      <a:r>
                        <a:rPr lang="ru-RU" sz="1000" b="1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қиймати</a:t>
                      </a:r>
                      <a:r>
                        <a:rPr lang="ru-RU" sz="10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0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(млрд </a:t>
                      </a:r>
                      <a:r>
                        <a:rPr lang="ru-RU" sz="1000" b="1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сўм</a:t>
                      </a:r>
                      <a:r>
                        <a:rPr lang="ru-RU" sz="10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000" b="1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Cyrl-UZ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12,0</a:t>
                      </a:r>
                      <a:endParaRPr lang="ru-RU" sz="100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759843397"/>
                  </a:ext>
                </a:extLst>
              </a:tr>
              <a:tr h="685514">
                <a:tc>
                  <a:txBody>
                    <a:bodyPr/>
                    <a:lstStyle/>
                    <a:p>
                      <a:pPr algn="ctr" fontAlgn="ctr"/>
                      <a:r>
                        <a:rPr lang="uz-Cyrl-UZ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en-US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Шундан</a:t>
                      </a:r>
                      <a:r>
                        <a:rPr lang="en-US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br>
                        <a:rPr lang="en-US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r>
                        <a:rPr lang="en-US" sz="1000" b="1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z-Cyrl-UZ" sz="1000" b="1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йил дастурига киритилган</a:t>
                      </a:r>
                      <a:br>
                        <a:rPr lang="uz-Cyrl-UZ" sz="1000" b="1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(млрд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сўм</a:t>
                      </a: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z-Cyrl-UZ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uz-Cyrl-UZ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,0</a:t>
                      </a: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2107724464"/>
                  </a:ext>
                </a:extLst>
              </a:tr>
              <a:tr h="622948">
                <a:tc>
                  <a:txBody>
                    <a:bodyPr/>
                    <a:lstStyle/>
                    <a:p>
                      <a:pPr algn="ctr"/>
                      <a:r>
                        <a:rPr lang="uz-Cyrl-UZ" sz="10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9.</a:t>
                      </a:r>
                      <a:endParaRPr lang="ru-RU" sz="1000" b="1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Амалга</a:t>
                      </a:r>
                      <a:r>
                        <a:rPr lang="uz-Cyrl-UZ" sz="1000" b="1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ошириш</a:t>
                      </a: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sz="1000" b="1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муддати</a:t>
                      </a:r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sz="1000" b="0" i="0" u="none" strike="noStrike" noProof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йил</a:t>
                      </a: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6420921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856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825" y="235674"/>
            <a:ext cx="7833359" cy="456721"/>
          </a:xfrm>
        </p:spPr>
        <p:txBody>
          <a:bodyPr>
            <a:noAutofit/>
          </a:bodyPr>
          <a:lstStyle/>
          <a:p>
            <a:pPr algn="ctr"/>
            <a:r>
              <a:rPr lang="uz-Cyrl-UZ" sz="13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Заҳарли кимиёвий чиқиндилар кўмилган полигонлар бўйича умумий маълумот</a:t>
            </a:r>
            <a:endParaRPr lang="ru-RU" sz="1300" b="1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1090284551"/>
              </p:ext>
            </p:extLst>
          </p:nvPr>
        </p:nvGraphicFramePr>
        <p:xfrm>
          <a:off x="922492" y="914400"/>
          <a:ext cx="7598692" cy="4379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" name="Группа 3"/>
          <p:cNvGrpSpPr/>
          <p:nvPr/>
        </p:nvGrpSpPr>
        <p:grpSpPr>
          <a:xfrm>
            <a:off x="380948" y="5293675"/>
            <a:ext cx="1318951" cy="1329898"/>
            <a:chOff x="-4822537" y="6067956"/>
            <a:chExt cx="1181818" cy="1729981"/>
          </a:xfrm>
        </p:grpSpPr>
        <p:sp>
          <p:nvSpPr>
            <p:cNvPr id="9" name="Заголовок 1"/>
            <p:cNvSpPr txBox="1">
              <a:spLocks/>
            </p:cNvSpPr>
            <p:nvPr/>
          </p:nvSpPr>
          <p:spPr>
            <a:xfrm>
              <a:off x="-4822537" y="6067956"/>
              <a:ext cx="1181818" cy="23758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uz-Cyrl-UZ" sz="10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Шартли белгилар</a:t>
              </a:r>
              <a:endPara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" name="Группа 2"/>
            <p:cNvGrpSpPr/>
            <p:nvPr/>
          </p:nvGrpSpPr>
          <p:grpSpPr>
            <a:xfrm>
              <a:off x="-4693510" y="6466130"/>
              <a:ext cx="291888" cy="1331807"/>
              <a:chOff x="-853866" y="3520885"/>
              <a:chExt cx="393220" cy="2153338"/>
            </a:xfrm>
          </p:grpSpPr>
          <p:sp>
            <p:nvSpPr>
              <p:cNvPr id="10" name="Прямоугольник 9"/>
              <p:cNvSpPr/>
              <p:nvPr/>
            </p:nvSpPr>
            <p:spPr>
              <a:xfrm>
                <a:off x="-853866" y="4673638"/>
                <a:ext cx="393219" cy="349369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700" b="1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1" name="Прямоугольник 10"/>
              <p:cNvSpPr/>
              <p:nvPr/>
            </p:nvSpPr>
            <p:spPr>
              <a:xfrm>
                <a:off x="-853866" y="4064621"/>
                <a:ext cx="393220" cy="349369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700" b="1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2" name="Прямоугольник 11"/>
              <p:cNvSpPr/>
              <p:nvPr/>
            </p:nvSpPr>
            <p:spPr>
              <a:xfrm>
                <a:off x="-853866" y="5324854"/>
                <a:ext cx="393219" cy="349369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700" b="1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0" name="Прямоугольник 19"/>
              <p:cNvSpPr/>
              <p:nvPr/>
            </p:nvSpPr>
            <p:spPr>
              <a:xfrm>
                <a:off x="-853866" y="3520885"/>
                <a:ext cx="393220" cy="349371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700" b="1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</p:grpSp>
      <p:sp>
        <p:nvSpPr>
          <p:cNvPr id="15" name="Прямоугольник 14"/>
          <p:cNvSpPr/>
          <p:nvPr/>
        </p:nvSpPr>
        <p:spPr>
          <a:xfrm>
            <a:off x="850703" y="5582965"/>
            <a:ext cx="4774294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uz-Cyrl-UZ" sz="1000" b="1" dirty="0">
                <a:ln/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en-US" sz="1000" b="1" dirty="0">
                <a:ln/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z-Cyrl-UZ" sz="1000" b="1" dirty="0">
                <a:ln/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та</a:t>
            </a:r>
            <a:r>
              <a:rPr lang="uz-Cyrl-UZ" sz="1000" b="1" dirty="0">
                <a:ln/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объектда консервация ишлари якунланган</a:t>
            </a:r>
            <a:r>
              <a:rPr lang="en-US" sz="1000" b="1" dirty="0">
                <a:ln/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  <a:endParaRPr lang="uz-Cyrl-UZ" sz="1000" b="1" dirty="0">
              <a:ln/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000" b="1" dirty="0">
                <a:ln/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1000" b="1" dirty="0">
                <a:ln/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z-Cyrl-UZ" sz="1000" b="1" dirty="0">
                <a:ln/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та</a:t>
            </a:r>
            <a:r>
              <a:rPr lang="uz-Cyrl-UZ" sz="1000" b="1" dirty="0">
                <a:ln/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объектда реконструкция ишлари якунланган</a:t>
            </a:r>
            <a:r>
              <a:rPr lang="en-US" sz="1000" b="1" dirty="0">
                <a:ln/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  <a:endParaRPr lang="uz-Cyrl-UZ" sz="1000" b="1" dirty="0">
              <a:ln/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uz-Cyrl-UZ" sz="1000" b="1" dirty="0">
                <a:ln/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000" b="1" dirty="0">
                <a:ln/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z-Cyrl-UZ" sz="1000" b="1" dirty="0">
                <a:ln/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та</a:t>
            </a:r>
            <a:r>
              <a:rPr lang="uz-Cyrl-UZ" sz="1000" b="1" dirty="0">
                <a:ln/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объектда консервация ишларини тугатиш</a:t>
            </a:r>
            <a:r>
              <a:rPr lang="en-US" sz="1000" b="1" dirty="0">
                <a:ln/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  <a:endParaRPr lang="uz-Cyrl-UZ" sz="1000" b="1" dirty="0">
              <a:ln/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uz-Cyrl-UZ" sz="1000" b="1" dirty="0">
                <a:ln/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uz-Cyrl-UZ" sz="1000" b="1" dirty="0">
                <a:ln/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z-Cyrl-UZ" sz="1000" b="1" dirty="0">
                <a:ln/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та</a:t>
            </a:r>
            <a:r>
              <a:rPr lang="uz-Cyrl-UZ" sz="1000" b="1" dirty="0">
                <a:ln/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объектда консервация ишларини бошлаш</a:t>
            </a:r>
            <a:r>
              <a:rPr lang="en-US" sz="1000" b="1" dirty="0">
                <a:ln/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  <a:endParaRPr lang="uz-Cyrl-UZ" sz="1000" b="1" dirty="0">
              <a:ln/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000" b="1" dirty="0">
                <a:ln/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1000" b="1" dirty="0">
                <a:ln/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z-Cyrl-UZ" sz="1000" b="1" dirty="0">
                <a:ln/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та</a:t>
            </a:r>
            <a:r>
              <a:rPr lang="uz-Cyrl-UZ" sz="1000" b="1" dirty="0">
                <a:ln/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объектда реконструкция ишларини тугатиш талаб этилмоқда.</a:t>
            </a:r>
            <a:endParaRPr lang="ru-RU" sz="1000" b="1" dirty="0">
              <a:ln/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85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9806776"/>
              </p:ext>
            </p:extLst>
          </p:nvPr>
        </p:nvGraphicFramePr>
        <p:xfrm>
          <a:off x="704486" y="1149054"/>
          <a:ext cx="7866144" cy="527789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48382">
                  <a:extLst>
                    <a:ext uri="{9D8B030D-6E8A-4147-A177-3AD203B41FA5}">
                      <a16:colId xmlns:a16="http://schemas.microsoft.com/office/drawing/2014/main" val="663871308"/>
                    </a:ext>
                  </a:extLst>
                </a:gridCol>
                <a:gridCol w="1511591">
                  <a:extLst>
                    <a:ext uri="{9D8B030D-6E8A-4147-A177-3AD203B41FA5}">
                      <a16:colId xmlns:a16="http://schemas.microsoft.com/office/drawing/2014/main" val="2102647735"/>
                    </a:ext>
                  </a:extLst>
                </a:gridCol>
                <a:gridCol w="1387903">
                  <a:extLst>
                    <a:ext uri="{9D8B030D-6E8A-4147-A177-3AD203B41FA5}">
                      <a16:colId xmlns:a16="http://schemas.microsoft.com/office/drawing/2014/main" val="1597068183"/>
                    </a:ext>
                  </a:extLst>
                </a:gridCol>
                <a:gridCol w="1182625">
                  <a:extLst>
                    <a:ext uri="{9D8B030D-6E8A-4147-A177-3AD203B41FA5}">
                      <a16:colId xmlns:a16="http://schemas.microsoft.com/office/drawing/2014/main" val="3245749447"/>
                    </a:ext>
                  </a:extLst>
                </a:gridCol>
                <a:gridCol w="1182625">
                  <a:extLst>
                    <a:ext uri="{9D8B030D-6E8A-4147-A177-3AD203B41FA5}">
                      <a16:colId xmlns:a16="http://schemas.microsoft.com/office/drawing/2014/main" val="220550038"/>
                    </a:ext>
                  </a:extLst>
                </a:gridCol>
                <a:gridCol w="938914">
                  <a:extLst>
                    <a:ext uri="{9D8B030D-6E8A-4147-A177-3AD203B41FA5}">
                      <a16:colId xmlns:a16="http://schemas.microsoft.com/office/drawing/2014/main" val="2332949545"/>
                    </a:ext>
                  </a:extLst>
                </a:gridCol>
                <a:gridCol w="1014104">
                  <a:extLst>
                    <a:ext uri="{9D8B030D-6E8A-4147-A177-3AD203B41FA5}">
                      <a16:colId xmlns:a16="http://schemas.microsoft.com/office/drawing/2014/main" val="103535169"/>
                    </a:ext>
                  </a:extLst>
                </a:gridCol>
              </a:tblGrid>
              <a:tr h="41628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1000" b="1" i="0" u="none" strike="noStrike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 gridSpan="2"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Ҳудуд номи</a:t>
                      </a:r>
                      <a:endParaRPr lang="ru-RU" sz="1000" b="1" i="0" u="none" strike="noStrike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Умумий</a:t>
                      </a: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000" u="none" strike="noStrike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ru-RU" sz="10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майдон</a:t>
                      </a:r>
                      <a:endParaRPr lang="ru-RU" sz="1000" b="1" i="0" u="none" strike="noStrike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Чиқиндилар</a:t>
                      </a: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кўмилган </a:t>
                      </a:r>
                      <a:r>
                        <a:rPr lang="ru-RU" sz="1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майдони</a:t>
                      </a:r>
                      <a:endParaRPr lang="ru-RU" sz="1000" b="1" i="0" u="none" strike="noStrike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Кўмилган </a:t>
                      </a:r>
                      <a:r>
                        <a:rPr lang="ru-RU" sz="1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чиқинди</a:t>
                      </a:r>
                      <a:endParaRPr lang="ru-RU" sz="1000" b="1" i="0" u="none" strike="noStrike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161701"/>
                  </a:ext>
                </a:extLst>
              </a:tr>
              <a:tr h="4162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миқдори</a:t>
                      </a: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ru-RU" sz="1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тн</a:t>
                      </a: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таралар</a:t>
                      </a: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(дона)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64138239"/>
                  </a:ext>
                </a:extLst>
              </a:tr>
              <a:tr h="41628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Қорақалпоғистон</a:t>
                      </a:r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Республикаси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Қораузак</a:t>
                      </a:r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т.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000" b="0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407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610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47674741"/>
                  </a:ext>
                </a:extLst>
              </a:tr>
              <a:tr h="34946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Андижон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Хўжаобод</a:t>
                      </a:r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т.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3,96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3,96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237,3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267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50616303"/>
                  </a:ext>
                </a:extLst>
              </a:tr>
              <a:tr h="30018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000" b="0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Бухоро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Бухоро</a:t>
                      </a:r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т.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850</a:t>
                      </a:r>
                      <a:endParaRPr lang="ru-RU" sz="1000" b="0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r>
                        <a:rPr lang="en-US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442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07546618"/>
                  </a:ext>
                </a:extLst>
              </a:tr>
              <a:tr h="30986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000" b="0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Жиззах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Фориш</a:t>
                      </a:r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т.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209,3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837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05254440"/>
                  </a:ext>
                </a:extLst>
              </a:tr>
              <a:tr h="28081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000" b="0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Қашқадарё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Ғузор</a:t>
                      </a:r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т.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3,35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3,35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325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182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44651699"/>
                  </a:ext>
                </a:extLst>
              </a:tr>
              <a:tr h="31955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000" b="0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Навоий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Қизилтепа</a:t>
                      </a:r>
                      <a:r>
                        <a:rPr lang="en-US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т.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436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93508869"/>
                  </a:ext>
                </a:extLst>
              </a:tr>
              <a:tr h="26145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000" b="0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Наманган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Тўрақўрғон</a:t>
                      </a:r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т.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11,4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11,4</a:t>
                      </a:r>
                      <a:endParaRPr lang="ru-RU" sz="1000" b="0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202,7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14212537"/>
                  </a:ext>
                </a:extLst>
              </a:tr>
              <a:tr h="31955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000" b="0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Самарқанд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Нуробод</a:t>
                      </a:r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т.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62,2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74475133"/>
                  </a:ext>
                </a:extLst>
              </a:tr>
              <a:tr h="29050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Сурхондарё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Термиз</a:t>
                      </a:r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т.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31 900</a:t>
                      </a:r>
                      <a:endParaRPr lang="ru-RU" sz="100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79681387"/>
                  </a:ext>
                </a:extLst>
              </a:tr>
              <a:tr h="29050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Сирдарё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Мирзаобод</a:t>
                      </a:r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т.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845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845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59448240"/>
                  </a:ext>
                </a:extLst>
              </a:tr>
              <a:tr h="31955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000" b="0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Фарғона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Қува т.</a:t>
                      </a:r>
                      <a:endParaRPr lang="ru-RU" sz="1000" b="0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918,8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r>
                        <a:rPr lang="en-US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785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43565604"/>
                  </a:ext>
                </a:extLst>
              </a:tr>
              <a:tr h="27113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Хоразм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Янгиариқ т.</a:t>
                      </a:r>
                      <a:endParaRPr lang="ru-RU" sz="1000" b="0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4,5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4,5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r>
                        <a:rPr lang="en-US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575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91459534"/>
                  </a:ext>
                </a:extLst>
              </a:tr>
              <a:tr h="30018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Хазорасп</a:t>
                      </a:r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т.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000" b="0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612,4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09542578"/>
                  </a:ext>
                </a:extLst>
              </a:tr>
              <a:tr h="416280">
                <a:tc gridSpan="3">
                  <a:txBody>
                    <a:bodyPr/>
                    <a:lstStyle/>
                    <a:p>
                      <a:pPr algn="ctr" rtl="0" fontAlgn="b"/>
                      <a:r>
                        <a:rPr lang="ru-RU" sz="10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Жами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143,5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67,5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120 580</a:t>
                      </a: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,7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  <a:r>
                        <a:rPr lang="en-US" sz="10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668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54164098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61356" y="301656"/>
            <a:ext cx="7871483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ru-RU" sz="13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Ўзбекистон</a:t>
            </a:r>
            <a:r>
              <a:rPr lang="ru-RU" sz="13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ru-RU" sz="13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Республикаси</a:t>
            </a:r>
            <a:r>
              <a:rPr lang="ru-RU" sz="13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ru-RU" sz="13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ҳудудида</a:t>
            </a:r>
            <a:r>
              <a:rPr lang="ru-RU" sz="13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ru-RU" sz="13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sz="13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мавжуд</a:t>
            </a:r>
            <a:r>
              <a:rPr lang="ru-RU" sz="13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ru-RU" sz="13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заҳарли</a:t>
            </a:r>
            <a:r>
              <a:rPr lang="ru-RU" sz="13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ru-RU" sz="13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кимёвий</a:t>
            </a:r>
            <a:r>
              <a:rPr lang="ru-RU" sz="13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моддаларни </a:t>
            </a:r>
            <a:r>
              <a:rPr lang="ru-RU" sz="13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кўмиш</a:t>
            </a:r>
            <a:r>
              <a:rPr lang="ru-RU" sz="13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ru-RU" sz="13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жойлари</a:t>
            </a:r>
            <a:r>
              <a:rPr lang="ru-RU" sz="13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ru-RU" sz="13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тўғрисида</a:t>
            </a:r>
            <a:r>
              <a:rPr lang="ru-RU" sz="13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br>
              <a:rPr lang="ru-RU" sz="13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sz="13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МАЪЛУМОТ</a:t>
            </a:r>
          </a:p>
        </p:txBody>
      </p:sp>
    </p:spTree>
    <p:extLst>
      <p:ext uri="{BB962C8B-B14F-4D97-AF65-F5344CB8AC3E}">
        <p14:creationId xmlns:p14="http://schemas.microsoft.com/office/powerpoint/2010/main" val="142451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312729" y="204747"/>
            <a:ext cx="8308979" cy="285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z-Cyrl-UZ" sz="1300" b="1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Консервация ва реконструкция ишлари тугатилган полигонлар</a:t>
            </a:r>
            <a:endParaRPr lang="ru-RU" sz="1300" b="1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3" descr="DSCN2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46" y="4834983"/>
            <a:ext cx="2603503" cy="1542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28" y="2853663"/>
            <a:ext cx="2593979" cy="1542885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36308" y="2574940"/>
            <a:ext cx="2105738" cy="191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z-Cyrl-UZ" sz="900" b="1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Қорақалпоғистон Республикаси </a:t>
            </a:r>
            <a:endParaRPr lang="ru-RU" sz="900" b="1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605"/>
          <a:stretch/>
        </p:blipFill>
        <p:spPr>
          <a:xfrm>
            <a:off x="312728" y="4834984"/>
            <a:ext cx="2593979" cy="1542885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236308" y="4612670"/>
            <a:ext cx="2719277" cy="1725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z-Cyrl-UZ" sz="900" b="1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Жиззах вилояти</a:t>
            </a:r>
            <a:endParaRPr lang="ru-RU" sz="900" b="1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695" y="4834984"/>
            <a:ext cx="2593979" cy="1542885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3223616" y="4592343"/>
            <a:ext cx="2700934" cy="182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z-Cyrl-UZ" sz="900" b="1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Сурхондарё вилояти</a:t>
            </a:r>
            <a:endParaRPr lang="ru-RU" sz="900" b="1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34"/>
          <a:stretch/>
        </p:blipFill>
        <p:spPr>
          <a:xfrm>
            <a:off x="3321046" y="911671"/>
            <a:ext cx="2603503" cy="1542885"/>
          </a:xfrm>
          <a:prstGeom prst="rect">
            <a:avLst/>
          </a:prstGeom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3233507" y="664885"/>
            <a:ext cx="3848103" cy="182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z-Cyrl-UZ" sz="900" b="1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Хоразм вилояти (Янгиариқ)</a:t>
            </a:r>
            <a:endParaRPr lang="ru-RU" sz="900" b="1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" t="3518"/>
          <a:stretch/>
        </p:blipFill>
        <p:spPr>
          <a:xfrm>
            <a:off x="3321046" y="2853664"/>
            <a:ext cx="2603503" cy="1542884"/>
          </a:xfrm>
          <a:prstGeom prst="rect">
            <a:avLst/>
          </a:prstGeom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3233506" y="2604040"/>
            <a:ext cx="3848103" cy="182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z-Cyrl-UZ" sz="900" b="1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Сирдарё вилояти</a:t>
            </a:r>
            <a:endParaRPr lang="ru-RU" sz="900" b="1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6179906" y="4575756"/>
            <a:ext cx="2691043" cy="1994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z-Cyrl-UZ" sz="900" b="1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Наманган вилояти</a:t>
            </a:r>
            <a:endParaRPr lang="ru-RU" sz="900" b="1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" t="3368" r="2083" b="3543"/>
          <a:stretch/>
        </p:blipFill>
        <p:spPr>
          <a:xfrm>
            <a:off x="6264273" y="931681"/>
            <a:ext cx="2508252" cy="1545221"/>
          </a:xfrm>
          <a:prstGeom prst="rect">
            <a:avLst/>
          </a:prstGeom>
        </p:spPr>
      </p:pic>
      <p:sp>
        <p:nvSpPr>
          <p:cNvPr id="21" name="Заголовок 1"/>
          <p:cNvSpPr txBox="1">
            <a:spLocks/>
          </p:cNvSpPr>
          <p:nvPr/>
        </p:nvSpPr>
        <p:spPr>
          <a:xfrm>
            <a:off x="6157682" y="682870"/>
            <a:ext cx="3848103" cy="182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z-Cyrl-UZ" sz="900" b="1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Навоий вилояти</a:t>
            </a:r>
            <a:endParaRPr lang="ru-RU" sz="900" b="1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274" y="2859315"/>
            <a:ext cx="2508252" cy="1546610"/>
          </a:xfrm>
          <a:prstGeom prst="rect">
            <a:avLst/>
          </a:prstGeom>
        </p:spPr>
      </p:pic>
      <p:sp>
        <p:nvSpPr>
          <p:cNvPr id="23" name="Заголовок 1"/>
          <p:cNvSpPr txBox="1">
            <a:spLocks/>
          </p:cNvSpPr>
          <p:nvPr/>
        </p:nvSpPr>
        <p:spPr>
          <a:xfrm>
            <a:off x="6157682" y="2641672"/>
            <a:ext cx="3848103" cy="182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z-Cyrl-UZ" sz="900" b="1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Бухоро вилояти</a:t>
            </a:r>
            <a:endParaRPr lang="ru-RU" sz="900" b="1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42" y="728685"/>
            <a:ext cx="2597376" cy="172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129945"/>
              </p:ext>
            </p:extLst>
          </p:nvPr>
        </p:nvGraphicFramePr>
        <p:xfrm>
          <a:off x="576826" y="876563"/>
          <a:ext cx="8241819" cy="462234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949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47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300465580"/>
                    </a:ext>
                  </a:extLst>
                </a:gridCol>
                <a:gridCol w="1038225">
                  <a:extLst>
                    <a:ext uri="{9D8B030D-6E8A-4147-A177-3AD203B41FA5}">
                      <a16:colId xmlns:a16="http://schemas.microsoft.com/office/drawing/2014/main" val="2239624548"/>
                    </a:ext>
                  </a:extLst>
                </a:gridCol>
                <a:gridCol w="1599786">
                  <a:extLst>
                    <a:ext uri="{9D8B030D-6E8A-4147-A177-3AD203B41FA5}">
                      <a16:colId xmlns:a16="http://schemas.microsoft.com/office/drawing/2014/main" val="3840047643"/>
                    </a:ext>
                  </a:extLst>
                </a:gridCol>
                <a:gridCol w="111255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056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06987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Т/р</a:t>
                      </a:r>
                      <a:endParaRPr lang="ru-RU" sz="12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Ҳудудлар</a:t>
                      </a:r>
                      <a:endParaRPr lang="ru-RU" sz="12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Майдони</a:t>
                      </a:r>
                      <a:endParaRPr lang="ru-RU" sz="1200" b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ru-RU" sz="12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(га)</a:t>
                      </a:r>
                      <a:endParaRPr lang="ru-RU" sz="12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Лойиҳа</a:t>
                      </a:r>
                      <a:r>
                        <a:rPr lang="ru-RU" sz="12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қиймати</a:t>
                      </a:r>
                      <a:endParaRPr lang="ru-RU" sz="12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</a:t>
                      </a:r>
                      <a:r>
                        <a:rPr lang="ru-RU" sz="12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йилга</a:t>
                      </a:r>
                      <a:r>
                        <a:rPr lang="ru-RU" sz="12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қадар</a:t>
                      </a:r>
                      <a:r>
                        <a:rPr lang="ru-RU" sz="12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молиялаштири</a:t>
                      </a:r>
                      <a:r>
                        <a:rPr lang="uz-Cyrl-UZ" sz="12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лган</a:t>
                      </a:r>
                      <a:endParaRPr lang="ru-RU" sz="12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</a:t>
                      </a:r>
                      <a:r>
                        <a:rPr lang="ru-RU" sz="1200" b="1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йилги</a:t>
                      </a:r>
                      <a:r>
                        <a:rPr lang="ru-RU" sz="12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дастурга</a:t>
                      </a:r>
                      <a:r>
                        <a:rPr lang="ru-RU" sz="12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киритилган</a:t>
                      </a:r>
                      <a:endParaRPr lang="ru-RU" sz="12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2023 </a:t>
                      </a:r>
                      <a:r>
                        <a:rPr lang="ru-RU" sz="1200" b="1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йил</a:t>
                      </a:r>
                      <a:r>
                        <a:rPr lang="ru-RU" sz="12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дастурига</a:t>
                      </a:r>
                      <a:r>
                        <a:rPr lang="ru-RU" sz="12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киритиш</a:t>
                      </a:r>
                      <a:r>
                        <a:rPr lang="ru-RU" sz="12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кўзда</a:t>
                      </a:r>
                      <a:r>
                        <a:rPr lang="ru-RU" sz="12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тутилган</a:t>
                      </a:r>
                      <a:endParaRPr lang="ru-RU" sz="1200" b="1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696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uz-Cyrl-UZ" sz="12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Жами:</a:t>
                      </a:r>
                      <a:endParaRPr lang="ru-RU" sz="12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Cyrl-UZ" sz="1200" b="1" i="1" u="none" strike="noStrike" kern="1200" dirty="0" smtClean="0">
                          <a:solidFill>
                            <a:srgbClr val="203864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21,44</a:t>
                      </a:r>
                      <a:endParaRPr lang="ru-RU" sz="1200" b="1" i="1" u="none" strike="noStrike" kern="1200" dirty="0">
                        <a:solidFill>
                          <a:srgbClr val="203864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Cyrl-UZ" sz="1200" b="1" i="1" u="none" strike="noStrike" kern="1200" dirty="0" smtClean="0">
                          <a:solidFill>
                            <a:srgbClr val="203864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59,19</a:t>
                      </a:r>
                      <a:endParaRPr lang="ru-RU" sz="1200" b="1" i="1" u="none" strike="noStrike" kern="1200" dirty="0">
                        <a:solidFill>
                          <a:srgbClr val="203864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Cyrl-UZ" sz="1200" b="1" i="1" u="none" strike="noStrike" kern="1200" dirty="0" smtClean="0">
                          <a:solidFill>
                            <a:srgbClr val="203864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14,9</a:t>
                      </a:r>
                      <a:endParaRPr lang="ru-RU" sz="1200" b="1" i="1" u="none" strike="noStrike" kern="1200" dirty="0">
                        <a:solidFill>
                          <a:srgbClr val="203864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Cyrl-UZ" sz="1200" b="1" i="1" u="none" strike="noStrike" kern="1200" dirty="0" smtClean="0">
                          <a:solidFill>
                            <a:srgbClr val="203864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30,</a:t>
                      </a:r>
                      <a:r>
                        <a:rPr lang="en-US" sz="1200" b="1" i="1" u="none" strike="noStrike" kern="1200" dirty="0" smtClean="0">
                          <a:solidFill>
                            <a:srgbClr val="203864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endParaRPr lang="ru-RU" sz="1200" b="1" i="1" u="none" strike="noStrike" kern="1200" dirty="0">
                        <a:solidFill>
                          <a:srgbClr val="203864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Cyrl-UZ" sz="1200" b="1" i="1" u="none" strike="noStrike" kern="1200" dirty="0" smtClean="0">
                          <a:solidFill>
                            <a:srgbClr val="203864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</a:t>
                      </a:r>
                      <a:r>
                        <a:rPr lang="en-US" sz="1200" b="1" i="1" u="none" strike="noStrike" kern="1200" dirty="0" smtClean="0">
                          <a:solidFill>
                            <a:srgbClr val="203864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</a:t>
                      </a:r>
                      <a:r>
                        <a:rPr lang="uz-Cyrl-UZ" sz="1200" b="1" i="1" u="none" strike="noStrike" kern="1200" dirty="0" smtClean="0">
                          <a:solidFill>
                            <a:srgbClr val="203864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</a:t>
                      </a:r>
                      <a:r>
                        <a:rPr lang="en-US" sz="1200" b="1" i="1" u="none" strike="noStrike" kern="1200" dirty="0" smtClean="0">
                          <a:solidFill>
                            <a:srgbClr val="203864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</a:t>
                      </a:r>
                      <a:r>
                        <a:rPr lang="uz-Cyrl-UZ" sz="1200" b="1" i="1" u="none" strike="noStrike" kern="1200" dirty="0" smtClean="0">
                          <a:solidFill>
                            <a:srgbClr val="203864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</a:t>
                      </a:r>
                      <a:endParaRPr lang="ru-RU" sz="1200" b="1" i="1" u="none" strike="noStrike" kern="1200" dirty="0">
                        <a:solidFill>
                          <a:srgbClr val="203864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440">
                <a:tc gridSpan="7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Йилдан</a:t>
                      </a:r>
                      <a:r>
                        <a:rPr lang="ru-RU" sz="12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йилга</a:t>
                      </a:r>
                      <a:r>
                        <a:rPr lang="ru-RU" sz="12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ўтувчи</a:t>
                      </a:r>
                      <a:r>
                        <a:rPr lang="ru-RU" sz="12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объектлар</a:t>
                      </a:r>
                      <a:endParaRPr lang="ru-RU" sz="1200" b="1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44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b="0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Андижон</a:t>
                      </a:r>
                      <a:r>
                        <a:rPr lang="ru-RU" sz="12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вилояти</a:t>
                      </a:r>
                      <a:endParaRPr lang="ru-RU" sz="1200" b="0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1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3,96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4,35</a:t>
                      </a:r>
                      <a:endParaRPr lang="ru-RU" sz="1200" b="0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3,43</a:t>
                      </a:r>
                      <a:endParaRPr lang="ru-RU" sz="1200" b="0" i="1" u="none" strike="noStrike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0,92</a:t>
                      </a:r>
                      <a:endParaRPr lang="ru-RU" sz="1200" b="0" i="1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50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 b="0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Самарқанд</a:t>
                      </a:r>
                      <a:r>
                        <a:rPr lang="ru-RU" sz="12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вилояти</a:t>
                      </a:r>
                      <a:endParaRPr lang="ru-RU" sz="1200" b="0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1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uz-Cyrl-UZ" sz="1200" b="0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3,30</a:t>
                      </a:r>
                      <a:endParaRPr lang="ru-RU" sz="1200" b="0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uz-Cyrl-UZ" sz="1200" b="0" i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2,55</a:t>
                      </a:r>
                      <a:endParaRPr lang="ru-RU" sz="1200" b="0" i="1" u="none" strike="noStrike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uz-Cyrl-UZ" sz="1200" b="0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0,75</a:t>
                      </a:r>
                      <a:endParaRPr lang="ru-RU" sz="1200" b="0" i="1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744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b="0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Хоразм</a:t>
                      </a:r>
                      <a:r>
                        <a:rPr lang="ru-RU" sz="12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вилояти</a:t>
                      </a:r>
                      <a:endParaRPr lang="ru-RU" sz="1200" b="0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1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uz-Cyrl-UZ" sz="1200" b="0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11,53</a:t>
                      </a:r>
                      <a:endParaRPr lang="ru-RU" sz="1200" b="0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uz-Cyrl-UZ" sz="1200" b="0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8,91</a:t>
                      </a:r>
                      <a:endParaRPr lang="ru-RU" sz="1200" b="0" i="1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uz-Cyrl-UZ" sz="1200" b="0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2,62</a:t>
                      </a:r>
                      <a:endParaRPr lang="ru-RU" sz="1200" b="0" i="1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7440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Жами</a:t>
                      </a:r>
                      <a:endParaRPr lang="ru-RU" sz="1200" b="1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18,96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uz-Cyrl-UZ" sz="1200" b="1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19,1</a:t>
                      </a:r>
                      <a:r>
                        <a:rPr lang="en-US" sz="1200" b="1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1200" b="1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uz-Cyrl-UZ" sz="1200" b="1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14,90</a:t>
                      </a:r>
                      <a:endParaRPr lang="ru-RU" sz="1200" b="1" i="1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4,29</a:t>
                      </a:r>
                      <a:endParaRPr lang="ru-RU" sz="1200" b="1" i="1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7440">
                <a:tc gridSpan="7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Янги </a:t>
                      </a:r>
                      <a:r>
                        <a:rPr lang="ru-RU" sz="12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объектлар</a:t>
                      </a:r>
                      <a:endParaRPr lang="ru-RU" sz="12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ru-RU" sz="1400" b="0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400" b="0" i="1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400" b="0" i="1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250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b="0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Қашқадарё</a:t>
                      </a:r>
                      <a:r>
                        <a:rPr lang="ru-RU" sz="12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вилояти</a:t>
                      </a:r>
                      <a:endParaRPr lang="ru-RU" sz="1200" b="0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1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1,7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uz-Cyrl-UZ" sz="1200" b="0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15</a:t>
                      </a:r>
                      <a:r>
                        <a:rPr lang="en-US" sz="1200" b="0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,0</a:t>
                      </a:r>
                      <a:endParaRPr lang="ru-RU" sz="1200" b="0" i="1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1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  <a:r>
                        <a:rPr lang="en-US" sz="1200" b="0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r>
                        <a:rPr lang="ru-RU" sz="1200" b="0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</a:t>
                      </a:r>
                      <a:r>
                        <a:rPr lang="en-US" sz="1200" b="0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</a:t>
                      </a:r>
                      <a:r>
                        <a:rPr lang="ru-RU" sz="1200" b="0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</a:t>
                      </a:r>
                      <a:endParaRPr lang="ru-RU" sz="1200" b="0" i="1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uz-Cyrl-UZ" sz="1200" b="0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</a:t>
                      </a:r>
                      <a:r>
                        <a:rPr lang="en-US" sz="1200" b="0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</a:t>
                      </a:r>
                      <a:r>
                        <a:rPr lang="uz-Cyrl-UZ" sz="1200" b="0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</a:t>
                      </a:r>
                      <a:r>
                        <a:rPr lang="en-US" sz="1200" b="0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</a:t>
                      </a:r>
                      <a:r>
                        <a:rPr lang="uz-Cyrl-UZ" sz="1200" b="0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</a:t>
                      </a:r>
                      <a:endParaRPr lang="ru-RU" sz="1200" b="0" i="1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744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 b="0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Сирдарё</a:t>
                      </a:r>
                      <a:r>
                        <a:rPr lang="ru-RU" sz="12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вилояти</a:t>
                      </a:r>
                      <a:endParaRPr lang="ru-RU" sz="1200" b="0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1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0,14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uz-Cyrl-UZ" sz="1200" b="0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</a:t>
                      </a:r>
                      <a:r>
                        <a:rPr lang="en-US" sz="1200" b="0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,0</a:t>
                      </a:r>
                      <a:endParaRPr lang="ru-RU" sz="1200" b="0" i="1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1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  <a:r>
                        <a:rPr lang="ru-RU" sz="1200" b="0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</a:t>
                      </a:r>
                      <a:r>
                        <a:rPr lang="en-US" sz="1200" b="0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,0</a:t>
                      </a:r>
                      <a:endParaRPr lang="ru-RU" sz="1200" b="0" i="1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7440">
                <a:tc>
                  <a:txBody>
                    <a:bodyPr/>
                    <a:lstStyle/>
                    <a:p>
                      <a:pPr algn="ctr" rtl="0" fontAlgn="ctr"/>
                      <a:r>
                        <a:rPr lang="uz-Cyrl-UZ" sz="12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ru-RU" sz="120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Тошкент</a:t>
                      </a:r>
                      <a:r>
                        <a:rPr lang="ru-RU" sz="12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вилояти</a:t>
                      </a:r>
                      <a:endParaRPr lang="ru-RU" sz="120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0,64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</a:t>
                      </a:r>
                      <a:r>
                        <a:rPr lang="en-US" sz="1200" b="0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2,0</a:t>
                      </a:r>
                      <a:endParaRPr lang="ru-RU" sz="1200" b="0" i="1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  <a:r>
                        <a:rPr lang="ru-RU" sz="1200" b="0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12</a:t>
                      </a:r>
                      <a:r>
                        <a:rPr lang="en-US" sz="1200" b="0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,0</a:t>
                      </a:r>
                      <a:endParaRPr lang="ru-RU" sz="1200" b="0" i="1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0" i="1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7687">
                <a:tc grid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Жами</a:t>
                      </a:r>
                      <a:endParaRPr lang="ru-RU" sz="1200" b="1" i="1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sz="1200" b="1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2,48</a:t>
                      </a:r>
                      <a:endParaRPr lang="ru-RU" sz="1200" b="1" i="1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u="none" strike="noStrike" kern="120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37,0</a:t>
                      </a:r>
                      <a:endParaRPr lang="ru-RU" sz="1200" b="1" i="1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uz-Cyrl-UZ" sz="1200" b="1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lang="en-US" sz="1200" b="1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</a:t>
                      </a:r>
                      <a:r>
                        <a:rPr lang="uz-Cyrl-UZ" sz="1200" b="1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</a:t>
                      </a:r>
                      <a:r>
                        <a:rPr lang="en-US" sz="1200" b="1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</a:t>
                      </a:r>
                      <a:r>
                        <a:rPr lang="uz-Cyrl-UZ" sz="1200" b="1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</a:t>
                      </a:r>
                      <a:endParaRPr lang="ru-RU" sz="1200" b="1" i="1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uz-Cyrl-UZ" sz="1200" b="1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</a:t>
                      </a:r>
                      <a:r>
                        <a:rPr lang="en-US" sz="1200" b="1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</a:t>
                      </a:r>
                      <a:r>
                        <a:rPr lang="uz-Cyrl-UZ" sz="1200" b="1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</a:t>
                      </a:r>
                      <a:r>
                        <a:rPr lang="en-US" sz="1200" b="1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</a:t>
                      </a:r>
                      <a:r>
                        <a:rPr lang="uz-Cyrl-UZ" sz="1200" b="1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</a:t>
                      </a:r>
                      <a:endParaRPr lang="ru-RU" sz="1200" b="1" i="1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96124" y="266797"/>
            <a:ext cx="8307238" cy="4801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914400" fontAlgn="b">
              <a:lnSpc>
                <a:spcPct val="90000"/>
              </a:lnSpc>
              <a:spcBef>
                <a:spcPct val="0"/>
              </a:spcBef>
            </a:pPr>
            <a:r>
              <a:rPr lang="uz-Cyrl-UZ" sz="1400" b="1" dirty="0">
                <a:solidFill>
                  <a:schemeClr val="accent5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  <a:t>              </a:t>
            </a:r>
            <a:r>
              <a:rPr lang="uz-Cyrl-UZ" sz="13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Заҳарли кимёвий моддаларни кўмиш жойларини реконструкция ҳамда </a:t>
            </a:r>
            <a:br>
              <a:rPr lang="uz-Cyrl-UZ" sz="13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uz-Cyrl-UZ" sz="13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консервация қилиш харажатлари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6826" y="5617247"/>
            <a:ext cx="8268194" cy="11541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uz-Cyrl-UZ" sz="10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Ушбу тадбирлар 2022 </a:t>
            </a:r>
            <a:r>
              <a:rPr lang="uz-Cyrl-UZ" sz="1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йил дастури лойиҳасига </a:t>
            </a:r>
            <a:r>
              <a:rPr lang="uz-Cyrl-UZ" sz="10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мувофиқ</a:t>
            </a:r>
            <a:r>
              <a:rPr lang="en-US" sz="10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indent="179388" algn="just">
              <a:lnSpc>
                <a:spcPct val="115000"/>
              </a:lnSpc>
              <a:buFont typeface="Wingdings" pitchFamily="2" charset="2"/>
              <a:buChar char="§"/>
            </a:pPr>
            <a:r>
              <a:rPr lang="uz-Cyrl-UZ" sz="1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заҳарли кимёвий чиқинди полигонлари учун ажратилган  </a:t>
            </a:r>
            <a:r>
              <a:rPr lang="uz-Cyrl-UZ" sz="10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13,0</a:t>
            </a:r>
            <a:r>
              <a:rPr lang="uz-Cyrl-UZ" sz="1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z-Cyrl-UZ" sz="10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млрд </a:t>
            </a:r>
            <a:r>
              <a:rPr lang="uz-Cyrl-UZ" sz="1000" b="1" dirty="0" smtClean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сўм</a:t>
            </a:r>
            <a:r>
              <a:rPr lang="en-US" sz="1000" b="1" dirty="0" smtClean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indent="179388" algn="just">
              <a:lnSpc>
                <a:spcPct val="115000"/>
              </a:lnSpc>
              <a:buFont typeface="Wingdings" pitchFamily="2" charset="2"/>
              <a:buChar char="§"/>
            </a:pPr>
            <a:r>
              <a:rPr lang="uz-Cyrl-UZ" sz="1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Қуйи Амударё резервати ташриф маркази қурилиши учун ажратилган  </a:t>
            </a:r>
            <a:r>
              <a:rPr lang="uz-Cyrl-UZ" sz="10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5,4</a:t>
            </a:r>
            <a:r>
              <a:rPr lang="uz-Cyrl-UZ" sz="1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z-Cyrl-UZ" sz="10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млрд </a:t>
            </a:r>
            <a:r>
              <a:rPr lang="uz-Cyrl-UZ" sz="1000" b="1" dirty="0" smtClean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сўм</a:t>
            </a:r>
            <a:r>
              <a:rPr lang="en-US" sz="1000" b="1" dirty="0" smtClean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indent="179388" algn="just">
              <a:lnSpc>
                <a:spcPct val="115000"/>
              </a:lnSpc>
              <a:buFont typeface="Wingdings" pitchFamily="2" charset="2"/>
              <a:buChar char="§"/>
            </a:pPr>
            <a:r>
              <a:rPr lang="uz-Cyrl-UZ" sz="1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Бўстонлиқ туманида жойлашган маргимуш полигони учун ажратилган </a:t>
            </a:r>
            <a:r>
              <a:rPr lang="uz-Cyrl-UZ" sz="10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12,0</a:t>
            </a:r>
            <a:r>
              <a:rPr lang="uz-Cyrl-UZ" sz="1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z-Cyrl-UZ" sz="10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млрд </a:t>
            </a:r>
            <a:r>
              <a:rPr lang="uz-Cyrl-UZ" sz="1000" b="1" dirty="0" smtClean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сўм</a:t>
            </a:r>
            <a:r>
              <a:rPr lang="uz-Cyrl-UZ" sz="1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z-Cyrl-UZ" sz="1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маблағлар </a:t>
            </a:r>
            <a:r>
              <a:rPr lang="uz-Cyrl-UZ" sz="1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эвазига амалга оширилади.</a:t>
            </a:r>
          </a:p>
          <a:p>
            <a:pPr algn="just">
              <a:lnSpc>
                <a:spcPct val="115000"/>
              </a:lnSpc>
            </a:pPr>
            <a:r>
              <a:rPr lang="uz-Cyrl-UZ" sz="10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Қашқадарё вилоятида жойлашган заҳарли кимёвий чиқинди полигонида консервация ишларини тўлиқ якунлаш учун </a:t>
            </a:r>
            <a:br>
              <a:rPr lang="uz-Cyrl-UZ" sz="10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uz-Cyrl-UZ" sz="10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 йилда қўшимча </a:t>
            </a:r>
            <a:r>
              <a:rPr lang="uz-Cyrl-UZ" sz="1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10,89</a:t>
            </a:r>
            <a:r>
              <a:rPr lang="uz-Cyrl-UZ" sz="10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z-Cyrl-UZ" sz="10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млрд сўм </a:t>
            </a:r>
            <a:r>
              <a:rPr lang="uz-Cyrl-UZ" sz="10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маблағ зарур бўлмоқда.</a:t>
            </a:r>
            <a:endParaRPr lang="ru-RU" sz="1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3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2602549"/>
              </p:ext>
            </p:extLst>
          </p:nvPr>
        </p:nvGraphicFramePr>
        <p:xfrm>
          <a:off x="827371" y="1012365"/>
          <a:ext cx="7799044" cy="117874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7406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94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834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444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50099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8805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Ҳудуд</a:t>
                      </a:r>
                      <a:endParaRPr lang="ru-RU" sz="13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Майдони</a:t>
                      </a:r>
                      <a:endParaRPr lang="ru-RU" sz="130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ru-RU" sz="13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(га)</a:t>
                      </a:r>
                      <a:endParaRPr lang="ru-RU" sz="13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Ишга</a:t>
                      </a:r>
                      <a:r>
                        <a:rPr lang="ru-RU" sz="13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3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3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туширилган</a:t>
                      </a:r>
                      <a:r>
                        <a:rPr lang="ru-RU" sz="13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вақти</a:t>
                      </a:r>
                      <a:endParaRPr lang="ru-RU" sz="13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Чиқинди</a:t>
                      </a:r>
                      <a:endParaRPr lang="ru-RU" sz="130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ru-RU" sz="13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миқдори</a:t>
                      </a:r>
                      <a:r>
                        <a:rPr lang="ru-RU" sz="13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3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3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30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минг</a:t>
                      </a:r>
                      <a:r>
                        <a:rPr lang="ru-RU" sz="13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тн</a:t>
                      </a:r>
                      <a:r>
                        <a:rPr lang="ru-RU" sz="13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3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Талаб</a:t>
                      </a:r>
                      <a:r>
                        <a:rPr lang="ru-RU" sz="13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3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3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этиладиган</a:t>
                      </a:r>
                      <a:r>
                        <a:rPr lang="ru-RU" sz="13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маблағ</a:t>
                      </a:r>
                      <a:endParaRPr lang="ru-RU" sz="130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ru-RU" sz="13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3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млрд </a:t>
                      </a:r>
                      <a:r>
                        <a:rPr lang="ru-RU" sz="130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сўм</a:t>
                      </a:r>
                      <a:r>
                        <a:rPr lang="ru-RU" sz="13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3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20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Тошкент</a:t>
                      </a:r>
                      <a:r>
                        <a:rPr lang="ru-RU" sz="13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вилояти</a:t>
                      </a:r>
                      <a:endParaRPr lang="ru-RU" sz="1300" b="0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0,64</a:t>
                      </a:r>
                      <a:endParaRPr lang="ru-RU" sz="1300" b="0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3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1938</a:t>
                      </a:r>
                      <a:r>
                        <a:rPr lang="en-US" sz="13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13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1946</a:t>
                      </a:r>
                      <a:endParaRPr lang="ru-RU" sz="1300" b="0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40,0</a:t>
                      </a:r>
                      <a:endParaRPr lang="ru-RU" sz="1300" b="0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12,0</a:t>
                      </a:r>
                      <a:endParaRPr lang="ru-RU" sz="1300" b="1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96124" y="266797"/>
            <a:ext cx="8307238" cy="4801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914400" fontAlgn="b">
              <a:lnSpc>
                <a:spcPct val="90000"/>
              </a:lnSpc>
              <a:spcBef>
                <a:spcPct val="0"/>
              </a:spcBef>
            </a:pPr>
            <a:r>
              <a:rPr lang="uz-Cyrl-UZ" sz="1400" b="1" dirty="0">
                <a:solidFill>
                  <a:schemeClr val="accent5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  <a:t>              </a:t>
            </a:r>
            <a:r>
              <a:rPr lang="uz-Cyrl-UZ" sz="13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Тошкент вилояти Бўстонлиқ тумани “Яккатут” қишлоғида жойлашган маргимуш таркибли </a:t>
            </a:r>
            <a:br>
              <a:rPr lang="uz-Cyrl-UZ" sz="13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uz-Cyrl-UZ" sz="13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чиқиндилари кўмилган полигон</a:t>
            </a:r>
            <a:endParaRPr lang="ru-RU" sz="1300" b="1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7371" y="2430470"/>
            <a:ext cx="728702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uz-Cyrl-UZ" sz="13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йил дастури </a:t>
            </a:r>
            <a:r>
              <a:rPr lang="uz-Cyrl-UZ" sz="13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асосида ажратилган </a:t>
            </a:r>
            <a:r>
              <a:rPr lang="en-US" sz="1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uz-Cyrl-UZ" sz="1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z-Cyrl-UZ" sz="13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Cyrl-UZ" sz="13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млрд сўм</a:t>
            </a:r>
            <a:r>
              <a:rPr lang="uz-Cyrl-UZ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Cyrl-UZ" sz="13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маблағлар эвазига</a:t>
            </a:r>
            <a:r>
              <a:rPr lang="en-US" sz="13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uz-Cyrl-UZ" sz="13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uz-Cyrl-UZ" sz="13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полигон атрофини ва устки қисмини ёғингарчилик сувларини чиқариш тизими билан таъминлаш;</a:t>
            </a:r>
          </a:p>
          <a:p>
            <a:pPr marL="171450" indent="-17145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uz-Cyrl-UZ" sz="13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дюкер қувурини таъмирлаш;</a:t>
            </a:r>
          </a:p>
          <a:p>
            <a:pPr marL="171450" indent="-17145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uz-Cyrl-UZ" sz="13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полигонни жойида консервация қилиш лойиҳасини ишлаб чиқиш;</a:t>
            </a:r>
          </a:p>
          <a:p>
            <a:pPr marL="171450" indent="-17145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uz-Cyrl-UZ" sz="13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полигонда ишлаб чиқилган лойиҳа асосида</a:t>
            </a:r>
            <a:r>
              <a:rPr lang="en-US" sz="13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Cyrl-UZ" sz="13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консервация ишларини амалга ошириш.</a:t>
            </a:r>
          </a:p>
        </p:txBody>
      </p:sp>
      <p:pic>
        <p:nvPicPr>
          <p:cNvPr id="1026" name="Picture 2" descr="C:\Users\user\Desktop\қайта ишлаш ва полигон\Кимёвий полигонлар\2\Маргимуш чиқиндилари полигони\Расм\photo_2021-10-12_12-34-21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13" y="4282799"/>
            <a:ext cx="2897600" cy="227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қайта ишлаш ва полигон\Кимёвий полигонлар\2\Маргимуш чиқиндилари полигони\Расм\photo_2021-10-12_12-34-12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478" y="4282799"/>
            <a:ext cx="2897600" cy="227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қайта ишлаш ва полигон\Кимёвий полигонлар\2\Маргимуш чиқиндилари полигони\Расм\photo_2021-10-12_12-34-17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234" y="4282799"/>
            <a:ext cx="1966823" cy="227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69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то0913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5792" y="3976967"/>
            <a:ext cx="3987166" cy="27209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Фото0922.jpg"/>
          <p:cNvPicPr/>
          <p:nvPr/>
        </p:nvPicPr>
        <p:blipFill rotWithShape="1">
          <a:blip r:embed="rId3"/>
          <a:srcRect b="10932"/>
          <a:stretch/>
        </p:blipFill>
        <p:spPr>
          <a:xfrm>
            <a:off x="4754296" y="3976967"/>
            <a:ext cx="3987166" cy="27209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3" b="10821"/>
          <a:stretch/>
        </p:blipFill>
        <p:spPr>
          <a:xfrm>
            <a:off x="395792" y="1154238"/>
            <a:ext cx="3987166" cy="27209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95792" y="194164"/>
            <a:ext cx="830723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">
              <a:lnSpc>
                <a:spcPct val="90000"/>
              </a:lnSpc>
              <a:spcBef>
                <a:spcPct val="0"/>
              </a:spcBef>
            </a:pPr>
            <a:r>
              <a:rPr lang="uz-Cyrl-UZ" sz="1400" b="1" dirty="0">
                <a:solidFill>
                  <a:schemeClr val="accent5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  <a:t>Реконструкция ҳамда консервация </a:t>
            </a:r>
            <a:r>
              <a:rPr lang="uz-Cyrl-UZ" sz="1400" b="1" dirty="0" smtClean="0">
                <a:solidFill>
                  <a:schemeClr val="accent5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  <a:t>қилиш </a:t>
            </a:r>
            <a:r>
              <a:rPr lang="uz-Cyrl-UZ" sz="1400" b="1" dirty="0">
                <a:solidFill>
                  <a:schemeClr val="accent5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  <a:t>талаб этиладиган </a:t>
            </a:r>
            <a:r>
              <a:rPr lang="uz-Cyrl-UZ" sz="1400" b="1" dirty="0" smtClean="0">
                <a:solidFill>
                  <a:schemeClr val="accent5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  <a:t>заҳарли </a:t>
            </a:r>
            <a:r>
              <a:rPr lang="uz-Cyrl-UZ" sz="1400" b="1" dirty="0">
                <a:solidFill>
                  <a:schemeClr val="accent5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  <a:t>кимёвий моддаларни </a:t>
            </a:r>
            <a:r>
              <a:rPr lang="uz-Cyrl-UZ" sz="1400" b="1" dirty="0" smtClean="0">
                <a:solidFill>
                  <a:schemeClr val="accent5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  <a:t/>
            </a:r>
            <a:br>
              <a:rPr lang="uz-Cyrl-UZ" sz="1400" b="1" dirty="0" smtClean="0">
                <a:solidFill>
                  <a:schemeClr val="accent5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</a:br>
            <a:r>
              <a:rPr lang="uz-Cyrl-UZ" sz="1400" b="1" dirty="0" smtClean="0">
                <a:solidFill>
                  <a:schemeClr val="accent5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  <a:t>кўмиш </a:t>
            </a:r>
            <a:r>
              <a:rPr lang="uz-Cyrl-UZ" sz="1400" b="1" dirty="0">
                <a:solidFill>
                  <a:schemeClr val="accent5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  <a:t>жойларининг </a:t>
            </a:r>
            <a:r>
              <a:rPr lang="uz-Cyrl-UZ" sz="1400" b="1" dirty="0" smtClean="0">
                <a:solidFill>
                  <a:schemeClr val="accent5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  <a:t>ҳолати</a:t>
            </a:r>
          </a:p>
          <a:p>
            <a:pPr algn="ctr" defTabSz="914400" fontAlgn="b">
              <a:lnSpc>
                <a:spcPct val="90000"/>
              </a:lnSpc>
              <a:spcBef>
                <a:spcPct val="0"/>
              </a:spcBef>
            </a:pPr>
            <a:r>
              <a:rPr lang="uz-Cyrl-UZ" sz="1400" b="1" dirty="0" smtClean="0">
                <a:solidFill>
                  <a:schemeClr val="accent5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  <a:t/>
            </a:r>
            <a:br>
              <a:rPr lang="uz-Cyrl-UZ" sz="1400" b="1" dirty="0" smtClean="0">
                <a:solidFill>
                  <a:schemeClr val="accent5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</a:br>
            <a:r>
              <a:rPr lang="uz-Cyrl-UZ" sz="1400" b="1" dirty="0" smtClean="0">
                <a:solidFill>
                  <a:schemeClr val="accent5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  <a:t>Сирдарё вилояти </a:t>
            </a:r>
            <a:r>
              <a:rPr lang="uz-Cyrl-UZ" sz="1400" b="1" dirty="0">
                <a:solidFill>
                  <a:schemeClr val="accent5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  <a:t>Ховос </a:t>
            </a:r>
            <a:r>
              <a:rPr lang="uz-Cyrl-UZ" sz="1400" b="1" dirty="0" smtClean="0">
                <a:solidFill>
                  <a:schemeClr val="accent5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  <a:t>туманида жойлашган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  <a:t>«Фарҳод-5» </a:t>
            </a:r>
            <a:r>
              <a:rPr lang="ru-RU" sz="1400" b="1" dirty="0" err="1">
                <a:solidFill>
                  <a:schemeClr val="accent5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  <a:t>заҳарли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  <a:t>кимёвий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  <a:t>моддалар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  <a:t>махсус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  <a:t>омбори</a:t>
            </a:r>
            <a:endParaRPr lang="ru-RU" sz="1400" b="1" dirty="0">
              <a:solidFill>
                <a:schemeClr val="accent5">
                  <a:lumMod val="50000"/>
                </a:schemeClr>
              </a:solidFill>
              <a:ea typeface="+mj-ea"/>
              <a:cs typeface="Arial" panose="020B0604020202020204" pitchFamily="34" charset="0"/>
            </a:endParaRPr>
          </a:p>
          <a:p>
            <a:pPr algn="ctr" defTabSz="914400" fontAlgn="b">
              <a:lnSpc>
                <a:spcPct val="90000"/>
              </a:lnSpc>
              <a:spcBef>
                <a:spcPct val="0"/>
              </a:spcBef>
            </a:pPr>
            <a:endParaRPr lang="uz-Cyrl-UZ" sz="1400" b="1" dirty="0">
              <a:solidFill>
                <a:schemeClr val="accent5">
                  <a:lumMod val="50000"/>
                </a:schemeClr>
              </a:solidFill>
              <a:ea typeface="+mj-ea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296" y="1154238"/>
            <a:ext cx="3987166" cy="272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48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96124" y="287783"/>
            <a:ext cx="8307238" cy="1152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">
              <a:lnSpc>
                <a:spcPct val="90000"/>
              </a:lnSpc>
              <a:spcBef>
                <a:spcPct val="0"/>
              </a:spcBef>
            </a:pPr>
            <a:r>
              <a:rPr lang="uz-Cyrl-UZ" sz="1400" b="1" dirty="0">
                <a:solidFill>
                  <a:schemeClr val="accent5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  <a:t>Реконструкция ҳамда консервация </a:t>
            </a:r>
            <a:r>
              <a:rPr lang="uz-Cyrl-UZ" sz="1400" b="1" dirty="0" smtClean="0">
                <a:solidFill>
                  <a:schemeClr val="accent5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  <a:t>қилиш </a:t>
            </a:r>
            <a:r>
              <a:rPr lang="uz-Cyrl-UZ" sz="1400" b="1" dirty="0">
                <a:solidFill>
                  <a:schemeClr val="accent5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  <a:t>талаб этиладиган </a:t>
            </a:r>
            <a:r>
              <a:rPr lang="uz-Cyrl-UZ" sz="1400" b="1" dirty="0" smtClean="0">
                <a:solidFill>
                  <a:schemeClr val="accent5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  <a:t>заҳарли </a:t>
            </a:r>
            <a:r>
              <a:rPr lang="uz-Cyrl-UZ" sz="1400" b="1" dirty="0">
                <a:solidFill>
                  <a:schemeClr val="accent5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  <a:t>кимёвий моддаларни </a:t>
            </a:r>
            <a:r>
              <a:rPr lang="uz-Cyrl-UZ" sz="1400" b="1" dirty="0" smtClean="0">
                <a:solidFill>
                  <a:schemeClr val="accent5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  <a:t/>
            </a:r>
            <a:br>
              <a:rPr lang="uz-Cyrl-UZ" sz="1400" b="1" dirty="0" smtClean="0">
                <a:solidFill>
                  <a:schemeClr val="accent5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</a:br>
            <a:r>
              <a:rPr lang="uz-Cyrl-UZ" sz="1400" b="1" dirty="0" smtClean="0">
                <a:solidFill>
                  <a:schemeClr val="accent5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  <a:t>кўмиш </a:t>
            </a:r>
            <a:r>
              <a:rPr lang="uz-Cyrl-UZ" sz="1400" b="1" dirty="0">
                <a:solidFill>
                  <a:schemeClr val="accent5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  <a:t>жойларининг </a:t>
            </a:r>
            <a:r>
              <a:rPr lang="uz-Cyrl-UZ" sz="1400" b="1" dirty="0" smtClean="0">
                <a:solidFill>
                  <a:schemeClr val="accent5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  <a:t>ҳолати</a:t>
            </a:r>
          </a:p>
          <a:p>
            <a:pPr algn="ctr" defTabSz="914400" fontAlgn="b">
              <a:lnSpc>
                <a:spcPct val="90000"/>
              </a:lnSpc>
              <a:spcBef>
                <a:spcPct val="0"/>
              </a:spcBef>
            </a:pPr>
            <a:endParaRPr lang="uz-Cyrl-UZ" sz="500" b="1" dirty="0" smtClean="0">
              <a:solidFill>
                <a:schemeClr val="accent5">
                  <a:lumMod val="50000"/>
                </a:schemeClr>
              </a:solidFill>
              <a:ea typeface="+mj-ea"/>
              <a:cs typeface="Arial" panose="020B0604020202020204" pitchFamily="34" charset="0"/>
            </a:endParaRPr>
          </a:p>
          <a:p>
            <a:pPr algn="ctr" defTabSz="914400" fontAlgn="ctr">
              <a:defRPr/>
            </a:pPr>
            <a:r>
              <a:rPr lang="uz-Cyrl-UZ" sz="1400" b="1" dirty="0">
                <a:solidFill>
                  <a:schemeClr val="accent5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  <a:t>Қашқадарё вилояти, Ғузор тумани 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  <a:t>«</a:t>
            </a:r>
            <a:r>
              <a:rPr lang="ru-RU" sz="1400" b="1" dirty="0" err="1" smtClean="0">
                <a:solidFill>
                  <a:schemeClr val="accent5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  <a:t>Пачкамар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  <a:t>» </a:t>
            </a:r>
            <a:r>
              <a:rPr lang="ru-RU" sz="1400" b="1" dirty="0" err="1" smtClean="0">
                <a:solidFill>
                  <a:schemeClr val="accent5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  <a:t>заҳарли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  <a:t>кимёвий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  <a:t>моддалар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  <a:t>махсус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accent5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  <a:t>омбори</a:t>
            </a:r>
            <a:endParaRPr lang="ru-RU" sz="1400" b="1" dirty="0">
              <a:solidFill>
                <a:schemeClr val="accent5">
                  <a:lumMod val="50000"/>
                </a:schemeClr>
              </a:solidFill>
              <a:ea typeface="+mj-ea"/>
              <a:cs typeface="Arial" panose="020B0604020202020204" pitchFamily="34" charset="0"/>
            </a:endParaRPr>
          </a:p>
          <a:p>
            <a:pPr algn="ctr" defTabSz="914400" fontAlgn="b">
              <a:lnSpc>
                <a:spcPct val="90000"/>
              </a:lnSpc>
              <a:spcBef>
                <a:spcPct val="0"/>
              </a:spcBef>
            </a:pPr>
            <a:endParaRPr lang="uz-Cyrl-UZ" sz="1400" b="1" dirty="0" smtClean="0">
              <a:solidFill>
                <a:schemeClr val="accent5">
                  <a:lumMod val="50000"/>
                </a:schemeClr>
              </a:solidFill>
              <a:ea typeface="+mj-ea"/>
              <a:cs typeface="Arial" panose="020B0604020202020204" pitchFamily="34" charset="0"/>
            </a:endParaRPr>
          </a:p>
          <a:p>
            <a:pPr algn="ctr" defTabSz="914400" fontAlgn="b">
              <a:lnSpc>
                <a:spcPct val="90000"/>
              </a:lnSpc>
              <a:spcBef>
                <a:spcPct val="0"/>
              </a:spcBef>
            </a:pPr>
            <a:endParaRPr lang="uz-Cyrl-UZ" sz="1400" b="1" dirty="0">
              <a:solidFill>
                <a:schemeClr val="accent5">
                  <a:lumMod val="50000"/>
                </a:schemeClr>
              </a:solidFill>
              <a:ea typeface="+mj-ea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759" y="3986366"/>
            <a:ext cx="3959640" cy="26315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722" y="1178151"/>
            <a:ext cx="3959640" cy="26315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22" y="3986366"/>
            <a:ext cx="3948673" cy="26315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1"/>
          <a:stretch/>
        </p:blipFill>
        <p:spPr>
          <a:xfrm>
            <a:off x="396121" y="1178151"/>
            <a:ext cx="3948673" cy="26315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90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4825230"/>
              </p:ext>
            </p:extLst>
          </p:nvPr>
        </p:nvGraphicFramePr>
        <p:xfrm>
          <a:off x="313815" y="245607"/>
          <a:ext cx="3748220" cy="633212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92887">
                  <a:extLst>
                    <a:ext uri="{9D8B030D-6E8A-4147-A177-3AD203B41FA5}">
                      <a16:colId xmlns:a16="http://schemas.microsoft.com/office/drawing/2014/main" val="2805669694"/>
                    </a:ext>
                  </a:extLst>
                </a:gridCol>
                <a:gridCol w="1649879">
                  <a:extLst>
                    <a:ext uri="{9D8B030D-6E8A-4147-A177-3AD203B41FA5}">
                      <a16:colId xmlns:a16="http://schemas.microsoft.com/office/drawing/2014/main" val="3231133805"/>
                    </a:ext>
                  </a:extLst>
                </a:gridCol>
                <a:gridCol w="1705454">
                  <a:extLst>
                    <a:ext uri="{9D8B030D-6E8A-4147-A177-3AD203B41FA5}">
                      <a16:colId xmlns:a16="http://schemas.microsoft.com/office/drawing/2014/main" val="1835186741"/>
                    </a:ext>
                  </a:extLst>
                </a:gridCol>
              </a:tblGrid>
              <a:tr h="738704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uz-Cyrl-UZ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АНДИЖОН ВИЛОЯТИДАГИ</a:t>
                      </a:r>
                      <a:endParaRPr lang="en-US" sz="1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uz-Cyrl-UZ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МАХСУС ПОЛИГОН</a:t>
                      </a:r>
                      <a:r>
                        <a:rPr lang="en-US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z-Cyrl-UZ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ПАСПОРТИ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 h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2495653276"/>
                  </a:ext>
                </a:extLst>
              </a:tr>
              <a:tr h="6100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Объект</a:t>
                      </a:r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Заурак</a:t>
                      </a:r>
                      <a: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b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заҳарли</a:t>
                      </a:r>
                      <a: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кимёвий</a:t>
                      </a:r>
                      <a: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моддалар</a:t>
                      </a:r>
                      <a: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махсус</a:t>
                      </a:r>
                      <a:endParaRPr lang="ru-RU" sz="100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полигони</a:t>
                      </a:r>
                      <a:endParaRPr lang="ru-RU" sz="10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3199347739"/>
                  </a:ext>
                </a:extLst>
              </a:tr>
              <a:tr h="3957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Жойлашган</a:t>
                      </a: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000" b="1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ctr"/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манзили</a:t>
                      </a:r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Хўжаобод</a:t>
                      </a:r>
                      <a: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тумани</a:t>
                      </a:r>
                      <a:endParaRPr lang="ru-RU" sz="10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1341086531"/>
                  </a:ext>
                </a:extLst>
              </a:tr>
              <a:tr h="3908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Майдони</a:t>
                      </a: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(га)</a:t>
                      </a:r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3,96</a:t>
                      </a:r>
                      <a:endParaRPr lang="ru-RU" sz="10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907933283"/>
                  </a:ext>
                </a:extLst>
              </a:tr>
              <a:tr h="3900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Чиқинди</a:t>
                      </a: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миқдори</a:t>
                      </a: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(тонна)</a:t>
                      </a:r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237,3</a:t>
                      </a:r>
                      <a:endParaRPr lang="ru-RU" sz="10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2191345653"/>
                  </a:ext>
                </a:extLst>
              </a:tr>
              <a:tr h="3900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Ишга туширилган вақти</a:t>
                      </a:r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sz="10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1984 йил</a:t>
                      </a:r>
                      <a:endParaRPr lang="ru-RU" sz="10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405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Ҳолати</a:t>
                      </a:r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полигон атрофини ўраш, геомембрана қопламаси билан консервация қилиш, коммуникация тармоқларини қуриш ишлари якунига етказилмаган</a:t>
                      </a:r>
                      <a:endParaRPr lang="ru-RU" sz="100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1672798124"/>
                  </a:ext>
                </a:extLst>
              </a:tr>
              <a:tr h="4461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Объект</a:t>
                      </a:r>
                      <a:r>
                        <a:rPr lang="ru-RU" sz="1000" b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kern="1200" baseline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қиймати</a:t>
                      </a:r>
                      <a:r>
                        <a:rPr lang="ru-RU" sz="10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0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(млрд </a:t>
                      </a:r>
                      <a:r>
                        <a:rPr lang="ru-RU" sz="1000" b="1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сўм</a:t>
                      </a:r>
                      <a:r>
                        <a:rPr lang="ru-RU" sz="10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000" b="1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Cyrl-UZ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4,35</a:t>
                      </a:r>
                      <a:endParaRPr lang="ru-RU" sz="100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404548702"/>
                  </a:ext>
                </a:extLst>
              </a:tr>
              <a:tr h="745055">
                <a:tc>
                  <a:txBody>
                    <a:bodyPr/>
                    <a:lstStyle/>
                    <a:p>
                      <a:pPr algn="ctr" fontAlgn="ctr"/>
                      <a:r>
                        <a:rPr lang="uz-Cyrl-UZ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Шундан</a:t>
                      </a:r>
                      <a:r>
                        <a:rPr lang="en-US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br>
                        <a:rPr lang="en-US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US" sz="1000" b="1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йилга</a:t>
                      </a: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қадар</a:t>
                      </a: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молиялаштирилган</a:t>
                      </a: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(млрд </a:t>
                      </a:r>
                      <a:r>
                        <a:rPr lang="ru-RU" sz="1000" b="1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сўм</a:t>
                      </a:r>
                      <a:r>
                        <a:rPr lang="ru-RU" sz="10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3,43</a:t>
                      </a:r>
                      <a:endParaRPr lang="ru-RU" sz="10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2107724464"/>
                  </a:ext>
                </a:extLst>
              </a:tr>
              <a:tr h="488924">
                <a:tc>
                  <a:txBody>
                    <a:bodyPr/>
                    <a:lstStyle/>
                    <a:p>
                      <a:pPr algn="ctr" fontAlgn="ctr"/>
                      <a:r>
                        <a:rPr lang="uz-Cyrl-UZ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r>
                        <a:rPr lang="en-US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йил дастурига киритилган (млрд сўм)</a:t>
                      </a:r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sz="10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0,92</a:t>
                      </a:r>
                      <a:endParaRPr lang="ru-RU" sz="10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33735">
                <a:tc>
                  <a:txBody>
                    <a:bodyPr/>
                    <a:lstStyle/>
                    <a:p>
                      <a:pPr algn="ctr" fontAlgn="ctr"/>
                      <a:r>
                        <a:rPr lang="uz-Cyrl-UZ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Амалга</a:t>
                      </a:r>
                      <a:r>
                        <a:rPr lang="uz-Cyrl-UZ" sz="1000" b="1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ошириш</a:t>
                      </a: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sz="1000" b="1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муддати</a:t>
                      </a:r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– 2022 </a:t>
                      </a:r>
                      <a:r>
                        <a:rPr lang="ru-RU" sz="1000" b="0" i="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йиллар</a:t>
                      </a:r>
                      <a:endParaRPr lang="ru-RU" sz="10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3" marR="6553" marT="6553" marB="0" anchor="ctr"/>
                </a:tc>
                <a:extLst>
                  <a:ext uri="{0D108BD9-81ED-4DB2-BD59-A6C34878D82A}">
                    <a16:rowId xmlns:a16="http://schemas.microsoft.com/office/drawing/2014/main" val="642092189"/>
                  </a:ext>
                </a:extLst>
              </a:tr>
            </a:tbl>
          </a:graphicData>
        </a:graphic>
      </p:graphicFrame>
      <p:pic>
        <p:nvPicPr>
          <p:cNvPr id="1026" name="Picture 2" descr="C:\Users\user\Desktop\Новая папка\647-сон қарор расмлари\АН+\Расм\IMG_03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202" y="390788"/>
            <a:ext cx="4341107" cy="28940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Новая папка\647-сон қарор расмлари\АН+\Расм\8I1A86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203" y="3621218"/>
            <a:ext cx="4341108" cy="28940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31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3800</TotalTime>
  <Words>1384</Words>
  <Application>Microsoft Office PowerPoint</Application>
  <PresentationFormat>Экран (4:3)</PresentationFormat>
  <Paragraphs>435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Тема Office</vt:lpstr>
      <vt:lpstr>Ўзбекистон Республикаси ҳудудида мавжуд заҳарли кимёвий ва бошқа токсик моддаларни кўмиш ва сақлаш махсус объектларини реконструкция ва консервация қилиш</vt:lpstr>
      <vt:lpstr>Заҳарли кимиёвий чиқиндилар кўмилган полигонлар бўйича умумий маълумот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Ўзбекистон Республикаси  ҳудудида мавжуд заҳарли ва кимёвий моддаларни кўмиш учун ихтисослашган полигонларда олиб борилган реконструкция ва консервация ишлари</dc:title>
  <dc:creator>NGIS</dc:creator>
  <cp:lastModifiedBy>PAXTAKOR</cp:lastModifiedBy>
  <cp:revision>664</cp:revision>
  <cp:lastPrinted>2022-01-12T13:42:41Z</cp:lastPrinted>
  <dcterms:created xsi:type="dcterms:W3CDTF">2018-06-27T14:44:18Z</dcterms:created>
  <dcterms:modified xsi:type="dcterms:W3CDTF">2022-01-30T06:58:29Z</dcterms:modified>
</cp:coreProperties>
</file>