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61" r:id="rId2"/>
    <p:sldId id="256"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26" autoAdjust="0"/>
    <p:restoredTop sz="94660"/>
  </p:normalViewPr>
  <p:slideViewPr>
    <p:cSldViewPr snapToGrid="0">
      <p:cViewPr>
        <p:scale>
          <a:sx n="70" d="100"/>
          <a:sy n="70" d="100"/>
        </p:scale>
        <p:origin x="43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83D33-5036-4699-B982-179984BF77A6}" type="datetimeFigureOut">
              <a:rPr lang="ru-RU" smtClean="0"/>
              <a:t>12.07.2022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E3CAA4-5DBE-4F14-8B95-3FEFE696865A}" type="slidenum">
              <a:rPr lang="ru-RU" smtClean="0"/>
              <a:t>‹#›</a:t>
            </a:fld>
            <a:endParaRPr lang="ru-RU"/>
          </a:p>
        </p:txBody>
      </p:sp>
    </p:spTree>
    <p:extLst>
      <p:ext uri="{BB962C8B-B14F-4D97-AF65-F5344CB8AC3E}">
        <p14:creationId xmlns:p14="http://schemas.microsoft.com/office/powerpoint/2010/main" val="2422063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EE3CAA4-5DBE-4F14-8B95-3FEFE696865A}" type="slidenum">
              <a:rPr lang="ru-RU" smtClean="0"/>
              <a:t>1</a:t>
            </a:fld>
            <a:endParaRPr lang="ru-RU"/>
          </a:p>
        </p:txBody>
      </p:sp>
    </p:spTree>
    <p:extLst>
      <p:ext uri="{BB962C8B-B14F-4D97-AF65-F5344CB8AC3E}">
        <p14:creationId xmlns:p14="http://schemas.microsoft.com/office/powerpoint/2010/main" val="415146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2F6116E-B3D2-4EB0-8DBC-F32342BDB9F7}" type="datetimeFigureOut">
              <a:rPr lang="ru-RU" smtClean="0"/>
              <a:t>12.07.2022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6AB60B-895A-4B99-97BA-9732C1C2326E}" type="slidenum">
              <a:rPr lang="ru-RU" smtClean="0"/>
              <a:t>‹#›</a:t>
            </a:fld>
            <a:endParaRPr lang="ru-RU"/>
          </a:p>
        </p:txBody>
      </p:sp>
    </p:spTree>
    <p:extLst>
      <p:ext uri="{BB962C8B-B14F-4D97-AF65-F5344CB8AC3E}">
        <p14:creationId xmlns:p14="http://schemas.microsoft.com/office/powerpoint/2010/main" val="2585662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F6116E-B3D2-4EB0-8DBC-F32342BDB9F7}" type="datetimeFigureOut">
              <a:rPr lang="ru-RU" smtClean="0"/>
              <a:t>12.07.2022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6AB60B-895A-4B99-97BA-9732C1C2326E}" type="slidenum">
              <a:rPr lang="ru-RU" smtClean="0"/>
              <a:t>‹#›</a:t>
            </a:fld>
            <a:endParaRPr lang="ru-RU"/>
          </a:p>
        </p:txBody>
      </p:sp>
    </p:spTree>
    <p:extLst>
      <p:ext uri="{BB962C8B-B14F-4D97-AF65-F5344CB8AC3E}">
        <p14:creationId xmlns:p14="http://schemas.microsoft.com/office/powerpoint/2010/main" val="1978385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F6116E-B3D2-4EB0-8DBC-F32342BDB9F7}" type="datetimeFigureOut">
              <a:rPr lang="ru-RU" smtClean="0"/>
              <a:t>12.07.2022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6AB60B-895A-4B99-97BA-9732C1C2326E}"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85051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F6116E-B3D2-4EB0-8DBC-F32342BDB9F7}" type="datetimeFigureOut">
              <a:rPr lang="ru-RU" smtClean="0"/>
              <a:t>12.07.2022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6AB60B-895A-4B99-97BA-9732C1C2326E}" type="slidenum">
              <a:rPr lang="ru-RU" smtClean="0"/>
              <a:t>‹#›</a:t>
            </a:fld>
            <a:endParaRPr lang="ru-RU"/>
          </a:p>
        </p:txBody>
      </p:sp>
    </p:spTree>
    <p:extLst>
      <p:ext uri="{BB962C8B-B14F-4D97-AF65-F5344CB8AC3E}">
        <p14:creationId xmlns:p14="http://schemas.microsoft.com/office/powerpoint/2010/main" val="1152274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F6116E-B3D2-4EB0-8DBC-F32342BDB9F7}" type="datetimeFigureOut">
              <a:rPr lang="ru-RU" smtClean="0"/>
              <a:t>12.07.2022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6AB60B-895A-4B99-97BA-9732C1C2326E}"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70531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F6116E-B3D2-4EB0-8DBC-F32342BDB9F7}" type="datetimeFigureOut">
              <a:rPr lang="ru-RU" smtClean="0"/>
              <a:t>12.07.2022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6AB60B-895A-4B99-97BA-9732C1C2326E}" type="slidenum">
              <a:rPr lang="ru-RU" smtClean="0"/>
              <a:t>‹#›</a:t>
            </a:fld>
            <a:endParaRPr lang="ru-RU"/>
          </a:p>
        </p:txBody>
      </p:sp>
    </p:spTree>
    <p:extLst>
      <p:ext uri="{BB962C8B-B14F-4D97-AF65-F5344CB8AC3E}">
        <p14:creationId xmlns:p14="http://schemas.microsoft.com/office/powerpoint/2010/main" val="726360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F6116E-B3D2-4EB0-8DBC-F32342BDB9F7}" type="datetimeFigureOut">
              <a:rPr lang="ru-RU" smtClean="0"/>
              <a:t>12.07.2022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6AB60B-895A-4B99-97BA-9732C1C2326E}" type="slidenum">
              <a:rPr lang="ru-RU" smtClean="0"/>
              <a:t>‹#›</a:t>
            </a:fld>
            <a:endParaRPr lang="ru-RU"/>
          </a:p>
        </p:txBody>
      </p:sp>
    </p:spTree>
    <p:extLst>
      <p:ext uri="{BB962C8B-B14F-4D97-AF65-F5344CB8AC3E}">
        <p14:creationId xmlns:p14="http://schemas.microsoft.com/office/powerpoint/2010/main" val="3256117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F6116E-B3D2-4EB0-8DBC-F32342BDB9F7}" type="datetimeFigureOut">
              <a:rPr lang="ru-RU" smtClean="0"/>
              <a:t>12.07.2022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6AB60B-895A-4B99-97BA-9732C1C2326E}" type="slidenum">
              <a:rPr lang="ru-RU" smtClean="0"/>
              <a:t>‹#›</a:t>
            </a:fld>
            <a:endParaRPr lang="ru-RU"/>
          </a:p>
        </p:txBody>
      </p:sp>
    </p:spTree>
    <p:extLst>
      <p:ext uri="{BB962C8B-B14F-4D97-AF65-F5344CB8AC3E}">
        <p14:creationId xmlns:p14="http://schemas.microsoft.com/office/powerpoint/2010/main" val="61483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F6116E-B3D2-4EB0-8DBC-F32342BDB9F7}" type="datetimeFigureOut">
              <a:rPr lang="ru-RU" smtClean="0"/>
              <a:t>12.07.2022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6AB60B-895A-4B99-97BA-9732C1C2326E}" type="slidenum">
              <a:rPr lang="ru-RU" smtClean="0"/>
              <a:t>‹#›</a:t>
            </a:fld>
            <a:endParaRPr lang="ru-RU"/>
          </a:p>
        </p:txBody>
      </p:sp>
    </p:spTree>
    <p:extLst>
      <p:ext uri="{BB962C8B-B14F-4D97-AF65-F5344CB8AC3E}">
        <p14:creationId xmlns:p14="http://schemas.microsoft.com/office/powerpoint/2010/main" val="1005213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F6116E-B3D2-4EB0-8DBC-F32342BDB9F7}" type="datetimeFigureOut">
              <a:rPr lang="ru-RU" smtClean="0"/>
              <a:t>12.07.2022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6AB60B-895A-4B99-97BA-9732C1C2326E}" type="slidenum">
              <a:rPr lang="ru-RU" smtClean="0"/>
              <a:t>‹#›</a:t>
            </a:fld>
            <a:endParaRPr lang="ru-RU"/>
          </a:p>
        </p:txBody>
      </p:sp>
    </p:spTree>
    <p:extLst>
      <p:ext uri="{BB962C8B-B14F-4D97-AF65-F5344CB8AC3E}">
        <p14:creationId xmlns:p14="http://schemas.microsoft.com/office/powerpoint/2010/main" val="3214673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2F6116E-B3D2-4EB0-8DBC-F32342BDB9F7}" type="datetimeFigureOut">
              <a:rPr lang="ru-RU" smtClean="0"/>
              <a:t>12.07.2022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6AB60B-895A-4B99-97BA-9732C1C2326E}" type="slidenum">
              <a:rPr lang="ru-RU" smtClean="0"/>
              <a:t>‹#›</a:t>
            </a:fld>
            <a:endParaRPr lang="ru-RU"/>
          </a:p>
        </p:txBody>
      </p:sp>
    </p:spTree>
    <p:extLst>
      <p:ext uri="{BB962C8B-B14F-4D97-AF65-F5344CB8AC3E}">
        <p14:creationId xmlns:p14="http://schemas.microsoft.com/office/powerpoint/2010/main" val="3480376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2F6116E-B3D2-4EB0-8DBC-F32342BDB9F7}" type="datetimeFigureOut">
              <a:rPr lang="ru-RU" smtClean="0"/>
              <a:t>12.07.2022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D6AB60B-895A-4B99-97BA-9732C1C2326E}" type="slidenum">
              <a:rPr lang="ru-RU" smtClean="0"/>
              <a:t>‹#›</a:t>
            </a:fld>
            <a:endParaRPr lang="ru-RU"/>
          </a:p>
        </p:txBody>
      </p:sp>
    </p:spTree>
    <p:extLst>
      <p:ext uri="{BB962C8B-B14F-4D97-AF65-F5344CB8AC3E}">
        <p14:creationId xmlns:p14="http://schemas.microsoft.com/office/powerpoint/2010/main" val="1112918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2F6116E-B3D2-4EB0-8DBC-F32342BDB9F7}" type="datetimeFigureOut">
              <a:rPr lang="ru-RU" smtClean="0"/>
              <a:t>12.07.2022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D6AB60B-895A-4B99-97BA-9732C1C2326E}" type="slidenum">
              <a:rPr lang="ru-RU" smtClean="0"/>
              <a:t>‹#›</a:t>
            </a:fld>
            <a:endParaRPr lang="ru-RU"/>
          </a:p>
        </p:txBody>
      </p:sp>
    </p:spTree>
    <p:extLst>
      <p:ext uri="{BB962C8B-B14F-4D97-AF65-F5344CB8AC3E}">
        <p14:creationId xmlns:p14="http://schemas.microsoft.com/office/powerpoint/2010/main" val="401082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F6116E-B3D2-4EB0-8DBC-F32342BDB9F7}" type="datetimeFigureOut">
              <a:rPr lang="ru-RU" smtClean="0"/>
              <a:t>12.07.2022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D6AB60B-895A-4B99-97BA-9732C1C2326E}" type="slidenum">
              <a:rPr lang="ru-RU" smtClean="0"/>
              <a:t>‹#›</a:t>
            </a:fld>
            <a:endParaRPr lang="ru-RU"/>
          </a:p>
        </p:txBody>
      </p:sp>
    </p:spTree>
    <p:extLst>
      <p:ext uri="{BB962C8B-B14F-4D97-AF65-F5344CB8AC3E}">
        <p14:creationId xmlns:p14="http://schemas.microsoft.com/office/powerpoint/2010/main" val="3128939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F6116E-B3D2-4EB0-8DBC-F32342BDB9F7}" type="datetimeFigureOut">
              <a:rPr lang="ru-RU" smtClean="0"/>
              <a:t>12.07.2022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6AB60B-895A-4B99-97BA-9732C1C2326E}" type="slidenum">
              <a:rPr lang="ru-RU" smtClean="0"/>
              <a:t>‹#›</a:t>
            </a:fld>
            <a:endParaRPr lang="ru-RU"/>
          </a:p>
        </p:txBody>
      </p:sp>
    </p:spTree>
    <p:extLst>
      <p:ext uri="{BB962C8B-B14F-4D97-AF65-F5344CB8AC3E}">
        <p14:creationId xmlns:p14="http://schemas.microsoft.com/office/powerpoint/2010/main" val="1685148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F6116E-B3D2-4EB0-8DBC-F32342BDB9F7}" type="datetimeFigureOut">
              <a:rPr lang="ru-RU" smtClean="0"/>
              <a:t>12.07.2022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6AB60B-895A-4B99-97BA-9732C1C2326E}" type="slidenum">
              <a:rPr lang="ru-RU" smtClean="0"/>
              <a:t>‹#›</a:t>
            </a:fld>
            <a:endParaRPr lang="ru-RU"/>
          </a:p>
        </p:txBody>
      </p:sp>
    </p:spTree>
    <p:extLst>
      <p:ext uri="{BB962C8B-B14F-4D97-AF65-F5344CB8AC3E}">
        <p14:creationId xmlns:p14="http://schemas.microsoft.com/office/powerpoint/2010/main" val="1190635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F6116E-B3D2-4EB0-8DBC-F32342BDB9F7}" type="datetimeFigureOut">
              <a:rPr lang="ru-RU" smtClean="0"/>
              <a:t>12.07.2022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D6AB60B-895A-4B99-97BA-9732C1C2326E}" type="slidenum">
              <a:rPr lang="ru-RU" smtClean="0"/>
              <a:t>‹#›</a:t>
            </a:fld>
            <a:endParaRPr lang="ru-RU"/>
          </a:p>
        </p:txBody>
      </p:sp>
    </p:spTree>
    <p:extLst>
      <p:ext uri="{BB962C8B-B14F-4D97-AF65-F5344CB8AC3E}">
        <p14:creationId xmlns:p14="http://schemas.microsoft.com/office/powerpoint/2010/main" val="13153007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2738293"/>
          </a:xfrm>
        </p:spPr>
        <p:txBody>
          <a:bodyPr>
            <a:normAutofit/>
          </a:bodyPr>
          <a:lstStyle/>
          <a:p>
            <a:pPr algn="ctr"/>
            <a:r>
              <a:rPr lang="uz-Cyrl-UZ" b="1" dirty="0">
                <a:latin typeface="Times New Roman" panose="02020603050405020304" pitchFamily="18" charset="0"/>
                <a:cs typeface="Times New Roman" panose="02020603050405020304" pitchFamily="18" charset="0"/>
              </a:rPr>
              <a:t>Ўзбекистон Республикасининг экологик сиёсати ва атроф-муҳитнинг муҳофаза қилишнинг ҳуқуқий асослари</a:t>
            </a:r>
            <a:r>
              <a:rPr lang="ru-RU" dirty="0"/>
              <a:t/>
            </a:r>
            <a:br>
              <a:rPr lang="ru-RU" dirty="0"/>
            </a:br>
            <a:endParaRPr lang="ru-RU" dirty="0"/>
          </a:p>
        </p:txBody>
      </p:sp>
      <p:sp>
        <p:nvSpPr>
          <p:cNvPr id="5" name="AutoShape 4" descr="https://cdnn1.img.sputniknews-uz.com/img/07e5/0b/05/21233732_128:0:1152:576_1920x0_80_0_0_61270b6b451d9af3fce2c6448569256f.jpg"/>
          <p:cNvSpPr>
            <a:spLocks noGrp="1" noChangeAspect="1" noChangeArrowheads="1"/>
          </p:cNvSpPr>
          <p:nvPr>
            <p:ph idx="1"/>
          </p:nvPr>
        </p:nvSpPr>
        <p:spPr bwMode="auto">
          <a:xfrm>
            <a:off x="503830" y="2543860"/>
            <a:ext cx="5798127" cy="35307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uz-Cyrl-UZ" b="1" dirty="0"/>
              <a:t>РЕЖА:</a:t>
            </a:r>
            <a:endParaRPr lang="ru-RU" dirty="0"/>
          </a:p>
          <a:p>
            <a:pPr lvl="0"/>
            <a:r>
              <a:rPr lang="uz-Cyrl-UZ" b="1" dirty="0"/>
              <a:t>Экология ва унинг давлат сиёсати даражасигача кўтарилишининг тарихий зарурат эканлиги.</a:t>
            </a:r>
            <a:endParaRPr lang="ru-RU" dirty="0"/>
          </a:p>
          <a:p>
            <a:pPr lvl="0"/>
            <a:r>
              <a:rPr lang="uz-Cyrl-UZ" b="1" dirty="0"/>
              <a:t>Ўзбекистонда атроф-муҳитнинг асраб –авайлаш масаласи.</a:t>
            </a:r>
            <a:endParaRPr lang="ru-RU" dirty="0"/>
          </a:p>
          <a:p>
            <a:r>
              <a:rPr lang="uz-Cyrl-UZ" b="1" dirty="0"/>
              <a:t>  </a:t>
            </a:r>
            <a:endParaRPr lang="ru-RU" dirty="0"/>
          </a:p>
        </p:txBody>
      </p:sp>
      <p:pic>
        <p:nvPicPr>
          <p:cNvPr id="6" name="Рисунок 5"/>
          <p:cNvPicPr>
            <a:picLocks noChangeAspect="1"/>
          </p:cNvPicPr>
          <p:nvPr/>
        </p:nvPicPr>
        <p:blipFill>
          <a:blip r:embed="rId3"/>
          <a:stretch>
            <a:fillRect/>
          </a:stretch>
        </p:blipFill>
        <p:spPr>
          <a:xfrm>
            <a:off x="5967587" y="2543860"/>
            <a:ext cx="4827792" cy="3590850"/>
          </a:xfrm>
          <a:prstGeom prst="rect">
            <a:avLst/>
          </a:prstGeom>
        </p:spPr>
      </p:pic>
    </p:spTree>
    <p:extLst>
      <p:ext uri="{BB962C8B-B14F-4D97-AF65-F5344CB8AC3E}">
        <p14:creationId xmlns:p14="http://schemas.microsoft.com/office/powerpoint/2010/main" val="3739496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3042811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1828571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3644758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4040691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66625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4282432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797487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2753608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489743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1415768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803708"/>
            <a:ext cx="9781309" cy="664873"/>
          </a:xfrm>
        </p:spPr>
        <p:txBody>
          <a:bodyPr>
            <a:normAutofit fontScale="90000"/>
          </a:bodyPr>
          <a:lstStyle/>
          <a:p>
            <a:pPr lvl="0" algn="ctr"/>
            <a:r>
              <a:rPr lang="ru-RU" dirty="0" smtClean="0">
                <a:solidFill>
                  <a:schemeClr val="tx1"/>
                </a:solidFill>
              </a:rPr>
              <a:t/>
            </a:r>
            <a:br>
              <a:rPr lang="ru-RU" dirty="0" smtClean="0">
                <a:solidFill>
                  <a:schemeClr val="tx1"/>
                </a:solidFill>
              </a:rPr>
            </a:br>
            <a:r>
              <a:rPr lang="uz-Cyrl-UZ" sz="3100" b="1" dirty="0">
                <a:solidFill>
                  <a:schemeClr val="tx1"/>
                </a:solidFill>
                <a:latin typeface="Times New Roman" panose="02020603050405020304" pitchFamily="18" charset="0"/>
                <a:cs typeface="Times New Roman" panose="02020603050405020304" pitchFamily="18" charset="0"/>
              </a:rPr>
              <a:t>Экология ва унинг давлат сиёсати даражасигача кўтарилишининг тарихий зарурат </a:t>
            </a:r>
            <a:r>
              <a:rPr lang="uz-Cyrl-UZ" sz="3100" b="1" dirty="0" smtClean="0">
                <a:solidFill>
                  <a:schemeClr val="tx1"/>
                </a:solidFill>
                <a:latin typeface="Times New Roman" panose="02020603050405020304" pitchFamily="18" charset="0"/>
                <a:cs typeface="Times New Roman" panose="02020603050405020304" pitchFamily="18" charset="0"/>
              </a:rPr>
              <a:t>эканлиги</a:t>
            </a:r>
            <a:endParaRPr lang="ru-RU" sz="3100" dirty="0">
              <a:solidFill>
                <a:schemeClr val="tx1"/>
              </a:solidFill>
            </a:endParaRPr>
          </a:p>
        </p:txBody>
      </p:sp>
      <p:sp>
        <p:nvSpPr>
          <p:cNvPr id="3" name="Подзаголовок 2"/>
          <p:cNvSpPr>
            <a:spLocks noGrp="1"/>
          </p:cNvSpPr>
          <p:nvPr>
            <p:ph type="subTitle" idx="1"/>
          </p:nvPr>
        </p:nvSpPr>
        <p:spPr>
          <a:xfrm>
            <a:off x="1524001" y="1953347"/>
            <a:ext cx="4724400" cy="4724544"/>
          </a:xfrm>
        </p:spPr>
        <p:txBody>
          <a:bodyPr>
            <a:normAutofit/>
          </a:bodyPr>
          <a:lstStyle/>
          <a:p>
            <a:pPr algn="just"/>
            <a:r>
              <a:rPr lang="uz-Cyrl-UZ" dirty="0" smtClean="0"/>
              <a:t>	</a:t>
            </a:r>
            <a:r>
              <a:rPr lang="uz-Cyrl-UZ" dirty="0" smtClean="0">
                <a:solidFill>
                  <a:schemeClr val="tx1"/>
                </a:solidFill>
              </a:rPr>
              <a:t>Айрим </a:t>
            </a:r>
            <a:r>
              <a:rPr lang="uz-Cyrl-UZ" dirty="0">
                <a:solidFill>
                  <a:schemeClr val="tx1"/>
                </a:solidFill>
              </a:rPr>
              <a:t>маълумотларга қараганда, инсониятнинг кейинги 70 йил мобайнида табиатдан олган нарсалари унинг шу давргача табиатдан барча ўзлаштирганларидан ҳам кўпроқ экан. Демак, кейинги бир аср мобайнида инсоният турли номлар билан табитадан керагидан ҳам кўпрроқ нарсаларни ўзлаштириб олмоқда. </a:t>
            </a:r>
            <a:endParaRPr lang="ru-RU" dirty="0">
              <a:solidFill>
                <a:schemeClr val="tx1"/>
              </a:solidFill>
            </a:endParaRPr>
          </a:p>
          <a:p>
            <a:pPr algn="just"/>
            <a:r>
              <a:rPr lang="uz-Cyrl-UZ" dirty="0">
                <a:solidFill>
                  <a:schemeClr val="tx1"/>
                </a:solidFill>
              </a:rPr>
              <a:t>          </a:t>
            </a:r>
            <a:r>
              <a:rPr lang="uz-Cyrl-UZ" dirty="0" smtClean="0">
                <a:solidFill>
                  <a:schemeClr val="tx1"/>
                </a:solidFill>
              </a:rPr>
              <a:t>	Бугун </a:t>
            </a:r>
            <a:r>
              <a:rPr lang="uz-Cyrl-UZ" dirty="0">
                <a:solidFill>
                  <a:schemeClr val="tx1"/>
                </a:solidFill>
              </a:rPr>
              <a:t>экология масаласи дунё бўйича энг глобал масалага айланди. У инсониятнинг барқарор ва бардавом тараққий этишини таъминловчи энг асооси омилдир. Экология  ҳар қачонкидан ҳам инсоният ҳаётига энг катта ташвиш туғдириши мумкин.  </a:t>
            </a:r>
            <a:endParaRPr lang="ru-RU" dirty="0">
              <a:solidFill>
                <a:schemeClr val="tx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6945" y="1953347"/>
            <a:ext cx="5255012" cy="4003964"/>
          </a:xfrm>
          <a:prstGeom prst="rect">
            <a:avLst/>
          </a:prstGeom>
        </p:spPr>
      </p:pic>
    </p:spTree>
    <p:extLst>
      <p:ext uri="{BB962C8B-B14F-4D97-AF65-F5344CB8AC3E}">
        <p14:creationId xmlns:p14="http://schemas.microsoft.com/office/powerpoint/2010/main" val="643507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1927278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1172641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3765172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2004071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167056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3767640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2606360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3838762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1707269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2969827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lgn="ctr"/>
            <a:r>
              <a:rPr lang="uz-Cyrl-UZ" b="1" dirty="0">
                <a:solidFill>
                  <a:schemeClr val="tx1"/>
                </a:solidFill>
                <a:latin typeface="Times New Roman" panose="02020603050405020304" pitchFamily="18" charset="0"/>
                <a:cs typeface="Times New Roman" panose="02020603050405020304" pitchFamily="18" charset="0"/>
              </a:rPr>
              <a:t>Ўзбекистонда атроф-муҳитнинг асраб –авайлаш </a:t>
            </a:r>
            <a:r>
              <a:rPr lang="uz-Cyrl-UZ" b="1" dirty="0" smtClean="0">
                <a:solidFill>
                  <a:schemeClr val="tx1"/>
                </a:solidFill>
                <a:latin typeface="Times New Roman" panose="02020603050405020304" pitchFamily="18" charset="0"/>
                <a:cs typeface="Times New Roman" panose="02020603050405020304" pitchFamily="18" charset="0"/>
              </a:rPr>
              <a:t>масаласи</a:t>
            </a:r>
            <a:endParaRPr lang="ru-RU" dirty="0">
              <a:solidFill>
                <a:schemeClr val="tx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6147804" y="2256122"/>
            <a:ext cx="5319647" cy="3881437"/>
          </a:xfrm>
          <a:prstGeom prst="rect">
            <a:avLst/>
          </a:prstGeom>
        </p:spPr>
      </p:pic>
      <p:pic>
        <p:nvPicPr>
          <p:cNvPr id="5" name="Рисунок 4"/>
          <p:cNvPicPr>
            <a:picLocks noChangeAspect="1"/>
          </p:cNvPicPr>
          <p:nvPr/>
        </p:nvPicPr>
        <p:blipFill>
          <a:blip r:embed="rId3"/>
          <a:stretch>
            <a:fillRect/>
          </a:stretch>
        </p:blipFill>
        <p:spPr>
          <a:xfrm>
            <a:off x="419100" y="2256123"/>
            <a:ext cx="5500104" cy="3881437"/>
          </a:xfrm>
          <a:prstGeom prst="rect">
            <a:avLst/>
          </a:prstGeom>
        </p:spPr>
      </p:pic>
    </p:spTree>
    <p:extLst>
      <p:ext uri="{BB962C8B-B14F-4D97-AF65-F5344CB8AC3E}">
        <p14:creationId xmlns:p14="http://schemas.microsoft.com/office/powerpoint/2010/main" val="1934771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78661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98159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918949"/>
          </a:xfrm>
        </p:spPr>
        <p:txBody>
          <a:bodyPr>
            <a:normAutofit fontScale="90000"/>
          </a:bodyPr>
          <a:lstStyle/>
          <a:p>
            <a:r>
              <a:rPr lang="uz-Cyrl-UZ" dirty="0"/>
              <a:t>Ч</a:t>
            </a:r>
            <a:r>
              <a:rPr lang="uz-Cyrl-UZ" dirty="0" smtClean="0"/>
              <a:t>алқаро миқёсда </a:t>
            </a:r>
            <a:r>
              <a:rPr lang="uz-Cyrl-UZ" dirty="0"/>
              <a:t>умумэътироф этилган экологик муносабат принциплари</a:t>
            </a:r>
            <a:endParaRPr lang="ru-RU" dirty="0"/>
          </a:p>
        </p:txBody>
      </p:sp>
      <p:pic>
        <p:nvPicPr>
          <p:cNvPr id="4" name="Объект 3"/>
          <p:cNvPicPr>
            <a:picLocks noGrp="1" noChangeAspect="1"/>
          </p:cNvPicPr>
          <p:nvPr>
            <p:ph idx="1"/>
          </p:nvPr>
        </p:nvPicPr>
        <p:blipFill>
          <a:blip r:embed="rId2"/>
          <a:stretch>
            <a:fillRect/>
          </a:stretch>
        </p:blipFill>
        <p:spPr>
          <a:xfrm>
            <a:off x="7615451" y="1682917"/>
            <a:ext cx="5017870" cy="4949895"/>
          </a:xfrm>
          <a:prstGeom prst="rect">
            <a:avLst/>
          </a:prstGeom>
        </p:spPr>
      </p:pic>
      <p:sp>
        <p:nvSpPr>
          <p:cNvPr id="5" name="Прямоугольник 4"/>
          <p:cNvSpPr/>
          <p:nvPr/>
        </p:nvSpPr>
        <p:spPr>
          <a:xfrm>
            <a:off x="796119" y="2304054"/>
            <a:ext cx="6096000" cy="3914918"/>
          </a:xfrm>
          <a:prstGeom prst="rect">
            <a:avLst/>
          </a:prstGeom>
        </p:spPr>
        <p:txBody>
          <a:bodyPr>
            <a:spAutoFit/>
          </a:bodyPr>
          <a:lstStyle/>
          <a:p>
            <a:pPr algn="just">
              <a:lnSpc>
                <a:spcPct val="115000"/>
              </a:lnSpc>
              <a:spcAft>
                <a:spcPts val="0"/>
              </a:spcAft>
            </a:pPr>
            <a:r>
              <a:rPr lang="uz-Cyrl-UZ"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Табиий </a:t>
            </a:r>
            <a:r>
              <a:rPr lang="uz-Cyrl-UZ"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ҳодиса ва экараёнлар кўп қирралидир.</a:t>
            </a:r>
            <a:r>
              <a:rPr lang="uz-Cyrl-UZ"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Шунинг</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учун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ҳам</a:t>
            </a:r>
            <a:r>
              <a:rPr lang="ru-RU" dirty="0">
                <a:latin typeface="Times New Roman" panose="02020603050405020304" pitchFamily="18" charset="0"/>
                <a:ea typeface="Calibri" panose="020F0502020204030204" pitchFamily="34" charset="0"/>
                <a:cs typeface="Times New Roman" panose="02020603050405020304" pitchFamily="18" charset="0"/>
              </a:rPr>
              <a:t> улар </a:t>
            </a:r>
            <a:r>
              <a:rPr lang="ru-RU" dirty="0" err="1">
                <a:latin typeface="Times New Roman" panose="02020603050405020304" pitchFamily="18" charset="0"/>
                <a:ea typeface="Calibri" panose="020F0502020204030204" pitchFamily="34" charset="0"/>
                <a:cs typeface="Times New Roman" panose="02020603050405020304" pitchFamily="18" charset="0"/>
              </a:rPr>
              <a:t>ҳар</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томонлама</a:t>
            </a:r>
            <a:r>
              <a:rPr lang="ru-RU" dirty="0">
                <a:latin typeface="Times New Roman" panose="02020603050405020304" pitchFamily="18" charset="0"/>
                <a:ea typeface="Calibri" panose="020F0502020204030204" pitchFamily="34" charset="0"/>
                <a:cs typeface="Times New Roman" panose="02020603050405020304" pitchFamily="18" charset="0"/>
              </a:rPr>
              <a:t> объект</a:t>
            </a:r>
            <a:r>
              <a:rPr lang="uz-Cyrl-UZ" dirty="0">
                <a:latin typeface="Times New Roman" panose="02020603050405020304" pitchFamily="18" charset="0"/>
                <a:ea typeface="Calibri" panose="020F0502020204030204" pitchFamily="34" charset="0"/>
                <a:cs typeface="Times New Roman" panose="02020603050405020304" pitchFamily="18" charset="0"/>
              </a:rPr>
              <a:t>ив</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баҳоланиши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ва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халкаро</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экспертизадан</a:t>
            </a:r>
            <a:r>
              <a:rPr lang="ru-RU" dirty="0">
                <a:latin typeface="Times New Roman" panose="02020603050405020304" pitchFamily="18" charset="0"/>
                <a:ea typeface="Calibri" panose="020F0502020204030204" pitchFamily="34" charset="0"/>
                <a:cs typeface="Times New Roman" panose="02020603050405020304" pitchFamily="18" charset="0"/>
              </a:rPr>
              <a:t> утиши </a:t>
            </a:r>
            <a:r>
              <a:rPr lang="ru-RU" dirty="0" err="1">
                <a:latin typeface="Times New Roman" panose="02020603050405020304" pitchFamily="18" charset="0"/>
                <a:ea typeface="Calibri" panose="020F0502020204030204" pitchFamily="34" charset="0"/>
                <a:cs typeface="Times New Roman" panose="02020603050405020304" pitchFamily="18" charset="0"/>
              </a:rPr>
              <a:t>лозим</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Бу</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деган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сўз</a:t>
            </a:r>
            <a:r>
              <a:rPr lang="ru-RU" dirty="0">
                <a:latin typeface="Times New Roman" panose="02020603050405020304" pitchFamily="18" charset="0"/>
                <a:ea typeface="Calibri" panose="020F0502020204030204" pitchFamily="34" charset="0"/>
                <a:cs typeface="Times New Roman" panose="02020603050405020304" pitchFamily="18" charset="0"/>
              </a:rPr>
              <a:t> - </a:t>
            </a:r>
            <a:r>
              <a:rPr lang="ru-RU" dirty="0" err="1">
                <a:latin typeface="Times New Roman" panose="02020603050405020304" pitchFamily="18" charset="0"/>
                <a:ea typeface="Calibri" panose="020F0502020204030204" pitchFamily="34" charset="0"/>
                <a:cs typeface="Times New Roman" panose="02020603050405020304" pitchFamily="18" charset="0"/>
              </a:rPr>
              <a:t>хар</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бир</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табиий</a:t>
            </a:r>
            <a:r>
              <a:rPr lang="ru-RU" dirty="0">
                <a:latin typeface="Times New Roman" panose="02020603050405020304" pitchFamily="18" charset="0"/>
                <a:ea typeface="Calibri" panose="020F0502020204030204" pitchFamily="34" charset="0"/>
                <a:cs typeface="Times New Roman" panose="02020603050405020304" pitchFamily="18" charset="0"/>
              </a:rPr>
              <a:t> ход пса </a:t>
            </a:r>
            <a:r>
              <a:rPr lang="ru-RU" dirty="0" err="1">
                <a:latin typeface="Times New Roman" panose="02020603050405020304" pitchFamily="18" charset="0"/>
                <a:ea typeface="Calibri" panose="020F0502020204030204" pitchFamily="34" charset="0"/>
                <a:cs typeface="Times New Roman" panose="02020603050405020304" pitchFamily="18" charset="0"/>
              </a:rPr>
              <a:t>ёки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жараёнга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хужаликнинг</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бирламчи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соҳавий</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зарурият</a:t>
            </a:r>
            <a:r>
              <a:rPr lang="uz-Cyrl-UZ" dirty="0">
                <a:latin typeface="Times New Roman" panose="02020603050405020304" pitchFamily="18" charset="0"/>
                <a:ea typeface="Calibri" panose="020F0502020204030204" pitchFamily="34" charset="0"/>
                <a:cs typeface="Times New Roman" panose="02020603050405020304" pitchFamily="18" charset="0"/>
              </a:rPr>
              <a:t>и</a:t>
            </a:r>
            <a:r>
              <a:rPr lang="ru-RU" dirty="0">
                <a:latin typeface="Times New Roman" panose="02020603050405020304" pitchFamily="18" charset="0"/>
                <a:ea typeface="Calibri" panose="020F0502020204030204" pitchFamily="34" charset="0"/>
                <a:cs typeface="Times New Roman" panose="02020603050405020304" pitchFamily="18" charset="0"/>
              </a:rPr>
              <a:t>га </a:t>
            </a:r>
            <a:r>
              <a:rPr lang="ru-RU" dirty="0" err="1">
                <a:latin typeface="Times New Roman" panose="02020603050405020304" pitchFamily="18" charset="0"/>
                <a:ea typeface="Calibri" panose="020F0502020204030204" pitchFamily="34" charset="0"/>
                <a:cs typeface="Times New Roman" panose="02020603050405020304" pitchFamily="18" charset="0"/>
              </a:rPr>
              <a:t>қараб</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ёндашиш</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талаб</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этилади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Лекин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бу</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соҳавий</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ёндашув</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авваламбор</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инсонлар</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яшайдиган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экотизимларни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саклаб</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колиш</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ва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уларни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кайта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тиклаш</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нуктаи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назаридан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амалга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оширилиши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максадга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мувофик</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Масалан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Марказий</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Осиё</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минтакаси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табиий</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шароитида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ўрмонлар</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қурилиш</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ёки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кимёвий</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хом</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ашё</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манбаи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эмас</a:t>
            </a:r>
            <a:r>
              <a:rPr lang="ru-RU" dirty="0">
                <a:latin typeface="Times New Roman" panose="02020603050405020304" pitchFamily="18" charset="0"/>
                <a:ea typeface="Calibri" panose="020F0502020204030204" pitchFamily="34" charset="0"/>
                <a:cs typeface="Times New Roman" panose="02020603050405020304" pitchFamily="18" charset="0"/>
              </a:rPr>
              <a:t>, балки </a:t>
            </a:r>
            <a:r>
              <a:rPr lang="ru-RU" dirty="0" err="1">
                <a:latin typeface="Times New Roman" panose="02020603050405020304" pitchFamily="18" charset="0"/>
                <a:ea typeface="Calibri" panose="020F0502020204030204" pitchFamily="34" charset="0"/>
                <a:cs typeface="Times New Roman" panose="02020603050405020304" pitchFamily="18" charset="0"/>
              </a:rPr>
              <a:t>экологик</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тизим</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ёки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ландшафтларни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бир</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меъёрда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ушлаб</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турувчи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манба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сифатида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каралиши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керак</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3086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36729"/>
            <a:ext cx="8596668" cy="5604634"/>
          </a:xfrm>
        </p:spPr>
        <p:txBody>
          <a:bodyPr/>
          <a:lstStyle/>
          <a:p>
            <a:pPr algn="just"/>
            <a:r>
              <a:rPr lang="ru-RU" dirty="0" smtClean="0"/>
              <a:t>     </a:t>
            </a:r>
            <a:r>
              <a:rPr lang="ru-RU" dirty="0" err="1" smtClean="0">
                <a:latin typeface="Times New Roman" panose="02020603050405020304" pitchFamily="18" charset="0"/>
                <a:cs typeface="Times New Roman" panose="02020603050405020304" pitchFamily="18" charset="0"/>
              </a:rPr>
              <a:t>Минтаканинг</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ҳеч</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қанча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майдонини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эгалламайдиган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сийрак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дарахтзор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хамда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бутазорлар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тупроқ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муҳофазасида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яшил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калкон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иклимни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муътадиллаштирувчи</a:t>
            </a:r>
            <a:r>
              <a:rPr lang="ru-RU" dirty="0">
                <a:latin typeface="Times New Roman" panose="02020603050405020304" pitchFamily="18" charset="0"/>
                <a:cs typeface="Times New Roman" panose="02020603050405020304" pitchFamily="18" charset="0"/>
              </a:rPr>
              <a:t> «кондиционер», </a:t>
            </a:r>
            <a:r>
              <a:rPr lang="ru-RU" dirty="0" err="1">
                <a:latin typeface="Times New Roman" panose="02020603050405020304" pitchFamily="18" charset="0"/>
                <a:cs typeface="Times New Roman" panose="02020603050405020304" pitchFamily="18" charset="0"/>
              </a:rPr>
              <a:t>ахолининг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маданий</a:t>
            </a:r>
            <a:r>
              <a:rPr lang="ru-RU" dirty="0">
                <a:latin typeface="Times New Roman" panose="02020603050405020304" pitchFamily="18" charset="0"/>
                <a:cs typeface="Times New Roman" panose="02020603050405020304" pitchFamily="18" charset="0"/>
              </a:rPr>
              <a:t> дам </a:t>
            </a:r>
            <a:r>
              <a:rPr lang="ru-RU" dirty="0" err="1">
                <a:latin typeface="Times New Roman" panose="02020603050405020304" pitchFamily="18" charset="0"/>
                <a:cs typeface="Times New Roman" panose="02020603050405020304" pitchFamily="18" charset="0"/>
              </a:rPr>
              <a:t>олишини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таъминлайдиган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оромгоҳ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сифатида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кўрилиши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керак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фондидаги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дарёлар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Марказий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Осиё</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шароитида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биринчи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навбатда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сугориш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ахолининг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маиший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хизмати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учун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мулжалланиши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керак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Чунки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иссик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иклим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аридли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шароитида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сув</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аҳоли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учун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ҳаёт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манбаи</a:t>
            </a:r>
            <a:r>
              <a:rPr lang="ru-RU" dirty="0">
                <a:latin typeface="Times New Roman" panose="02020603050405020304" pitchFamily="18" charset="0"/>
                <a:cs typeface="Times New Roman" panose="02020603050405020304" pitchFamily="18" charset="0"/>
              </a:rPr>
              <a:t>. </a:t>
            </a:r>
          </a:p>
          <a:p>
            <a:pPr algn="just"/>
            <a:r>
              <a:rPr lang="uz-Cyrl-UZ" dirty="0">
                <a:latin typeface="Times New Roman" panose="02020603050405020304" pitchFamily="18" charset="0"/>
                <a:cs typeface="Times New Roman" panose="02020603050405020304" pitchFamily="18" charset="0"/>
              </a:rPr>
              <a:t>     </a:t>
            </a:r>
            <a:r>
              <a:rPr lang="uz-Cyrl-UZ" dirty="0"/>
              <a:t>   </a:t>
            </a:r>
            <a:r>
              <a:rPr lang="uz-Cyrl-UZ"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Сибирь, Узок </a:t>
            </a:r>
            <a:r>
              <a:rPr lang="ru-RU" dirty="0" err="1">
                <a:latin typeface="Times New Roman" panose="02020603050405020304" pitchFamily="18" charset="0"/>
                <a:cs typeface="Times New Roman" panose="02020603050405020304" pitchFamily="18" charset="0"/>
              </a:rPr>
              <a:t>Шарқ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каби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совук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ёки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Жанубий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Шаркий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Осиё</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сингари</a:t>
            </a:r>
            <a:r>
              <a:rPr lang="ru-RU" dirty="0">
                <a:latin typeface="Times New Roman" panose="02020603050405020304" pitchFamily="18" charset="0"/>
                <a:cs typeface="Times New Roman" panose="02020603050405020304" pitchFamily="18" charset="0"/>
              </a:rPr>
              <a:t> нам </a:t>
            </a:r>
            <a:r>
              <a:rPr lang="ru-RU" dirty="0" err="1">
                <a:latin typeface="Times New Roman" panose="02020603050405020304" pitchFamily="18" charset="0"/>
                <a:cs typeface="Times New Roman" panose="02020603050405020304" pitchFamily="18" charset="0"/>
              </a:rPr>
              <a:t>иклимли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минта</a:t>
            </a:r>
            <a:r>
              <a:rPr lang="uz-Cyrl-UZ" dirty="0">
                <a:latin typeface="Times New Roman" panose="02020603050405020304" pitchFamily="18" charset="0"/>
                <a:cs typeface="Times New Roman" panose="02020603050405020304" pitchFamily="18" charset="0"/>
              </a:rPr>
              <a:t>қалар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учун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дарёлар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авваламбор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ахолининг</a:t>
            </a:r>
            <a:r>
              <a:rPr lang="ru-RU" dirty="0">
                <a:latin typeface="Times New Roman" panose="02020603050405020304" pitchFamily="18" charset="0"/>
                <a:cs typeface="Times New Roman" panose="02020603050405020304" pitchFamily="18" charset="0"/>
              </a:rPr>
              <a:t> транспорт </a:t>
            </a:r>
            <a:r>
              <a:rPr lang="ru-RU" dirty="0" err="1">
                <a:latin typeface="Times New Roman" panose="02020603050405020304" pitchFamily="18" charset="0"/>
                <a:cs typeface="Times New Roman" panose="02020603050405020304" pitchFamily="18" charset="0"/>
              </a:rPr>
              <a:t>хизматини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бажарувчи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арзон</a:t>
            </a:r>
            <a:r>
              <a:rPr lang="ru-RU" dirty="0">
                <a:latin typeface="Times New Roman" panose="02020603050405020304" pitchFamily="18" charset="0"/>
                <a:cs typeface="Times New Roman" panose="02020603050405020304" pitchFamily="18" charset="0"/>
              </a:rPr>
              <a:t> энергетика </a:t>
            </a:r>
            <a:r>
              <a:rPr lang="ru-RU" dirty="0" err="1">
                <a:latin typeface="Times New Roman" panose="02020603050405020304" pitchFamily="18" charset="0"/>
                <a:cs typeface="Times New Roman" panose="02020603050405020304" pitchFamily="18" charset="0"/>
              </a:rPr>
              <a:t>манбаи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хисобланади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Дарёлар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инсон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ҳаётида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билвосита</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кишлок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хужалиги</a:t>
            </a:r>
            <a:r>
              <a:rPr lang="ru-RU" dirty="0">
                <a:latin typeface="Times New Roman" panose="02020603050405020304" pitchFamily="18" charset="0"/>
                <a:cs typeface="Times New Roman" panose="02020603050405020304" pitchFamily="18" charset="0"/>
              </a:rPr>
              <a:t>, металлургия, тог-кон, </a:t>
            </a:r>
            <a:r>
              <a:rPr lang="ru-RU" dirty="0" err="1">
                <a:latin typeface="Times New Roman" panose="02020603050405020304" pitchFamily="18" charset="0"/>
                <a:cs typeface="Times New Roman" panose="02020603050405020304" pitchFamily="18" charset="0"/>
              </a:rPr>
              <a:t>кимё</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саиоати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каби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сувни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кўп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талаб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қилувчи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халк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хўжалиги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тармоқларига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хизмат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қилади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Доимий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ёки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вактинча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окар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сувларнинг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иши</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табиий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пасткамлар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ёки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жарликлар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чикитлар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ёки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маиший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ахлатлар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ташлайдиган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табиий</a:t>
            </a:r>
            <a:r>
              <a:rPr lang="ru-RU" dirty="0">
                <a:latin typeface="Times New Roman" panose="02020603050405020304" pitchFamily="18" charset="0"/>
                <a:cs typeface="Times New Roman" panose="02020603050405020304" pitchFamily="18" charset="0"/>
              </a:rPr>
              <a:t> ура» </a:t>
            </a:r>
            <a:r>
              <a:rPr lang="ru-RU" dirty="0" err="1">
                <a:latin typeface="Times New Roman" panose="02020603050405020304" pitchFamily="18" charset="0"/>
                <a:cs typeface="Times New Roman" panose="02020603050405020304" pitchFamily="18" charset="0"/>
              </a:rPr>
              <a:t>булиб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колмаслиги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лозим</a:t>
            </a:r>
            <a:r>
              <a:rPr lang="ru-RU"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18890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1041779"/>
          </a:xfrm>
        </p:spPr>
        <p:txBody>
          <a:bodyPr>
            <a:normAutofit fontScale="90000"/>
          </a:bodyPr>
          <a:lstStyle/>
          <a:p>
            <a:pPr algn="ctr"/>
            <a:r>
              <a:rPr lang="uz-Cyrl-UZ" dirty="0" smtClean="0"/>
              <a:t>Маҳаллий, миллий, мнтақавий принципларга эгалиги</a:t>
            </a:r>
            <a:endParaRPr lang="ru-RU" dirty="0"/>
          </a:p>
        </p:txBody>
      </p:sp>
      <p:sp>
        <p:nvSpPr>
          <p:cNvPr id="3" name="Объект 2"/>
          <p:cNvSpPr>
            <a:spLocks noGrp="1"/>
          </p:cNvSpPr>
          <p:nvPr>
            <p:ph idx="1"/>
          </p:nvPr>
        </p:nvSpPr>
        <p:spPr>
          <a:xfrm>
            <a:off x="677334" y="2160589"/>
            <a:ext cx="8596668" cy="4526814"/>
          </a:xfrm>
        </p:spPr>
        <p:txBody>
          <a:bodyPr>
            <a:noAutofit/>
          </a:bodyPr>
          <a:lstStyle/>
          <a:p>
            <a:pPr algn="just"/>
            <a:r>
              <a:rPr lang="ru-RU" dirty="0" err="1">
                <a:latin typeface="Times New Roman" panose="02020603050405020304" pitchFamily="18" charset="0"/>
                <a:cs typeface="Times New Roman" panose="02020603050405020304" pitchFamily="18" charset="0"/>
              </a:rPr>
              <a:t>Минтакавий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баркарор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ривожланишнинг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таянчи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булган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табиат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бойликларидан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фойдаланиш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уларни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муҳофазаа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килиш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табиий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ресурсларни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томонлама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бахолашни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истикболли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йуналишларни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аниклашни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махаллий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экологик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шароитларни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инобатга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олган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холда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уларни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амалга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татбик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этиш</a:t>
            </a:r>
            <a:r>
              <a:rPr lang="ru-RU" dirty="0">
                <a:latin typeface="Times New Roman" panose="02020603050405020304" pitchFamily="18" charset="0"/>
                <a:cs typeface="Times New Roman" panose="02020603050405020304" pitchFamily="18" charset="0"/>
              </a:rPr>
              <a:t> ни </a:t>
            </a:r>
            <a:r>
              <a:rPr lang="ru-RU" dirty="0" err="1">
                <a:latin typeface="Times New Roman" panose="02020603050405020304" pitchFamily="18" charset="0"/>
                <a:cs typeface="Times New Roman" panose="02020603050405020304" pitchFamily="18" charset="0"/>
              </a:rPr>
              <a:t>талаб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этади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Чунки</a:t>
            </a:r>
            <a:r>
              <a:rPr lang="ru-RU" dirty="0">
                <a:latin typeface="Times New Roman" panose="02020603050405020304" pitchFamily="18" charset="0"/>
                <a:cs typeface="Times New Roman" panose="02020603050405020304" pitchFamily="18" charset="0"/>
              </a:rPr>
              <a:t> Ер </a:t>
            </a:r>
            <a:r>
              <a:rPr lang="ru-RU" dirty="0" err="1">
                <a:latin typeface="Times New Roman" panose="02020603050405020304" pitchFamily="18" charset="0"/>
                <a:cs typeface="Times New Roman" panose="02020603050405020304" pitchFamily="18" charset="0"/>
              </a:rPr>
              <a:t>куррасида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табиий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обьсктларнинг</a:t>
            </a:r>
            <a:r>
              <a:rPr lang="ru-RU" dirty="0">
                <a:latin typeface="Times New Roman" panose="02020603050405020304" pitchFamily="18" charset="0"/>
                <a:cs typeface="Times New Roman" panose="02020603050405020304" pitchFamily="18" charset="0"/>
              </a:rPr>
              <a:t> сон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сифат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курсаткичлари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майдон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макон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буйича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текисда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жойлашмаган</a:t>
            </a:r>
            <a:r>
              <a:rPr lang="ru-RU" dirty="0">
                <a:latin typeface="Times New Roman" panose="02020603050405020304" pitchFamily="18" charset="0"/>
                <a:cs typeface="Times New Roman" panose="02020603050405020304" pitchFamily="18" charset="0"/>
              </a:rPr>
              <a:t>. Бирон </a:t>
            </a:r>
            <a:r>
              <a:rPr lang="ru-RU" dirty="0" err="1">
                <a:latin typeface="Times New Roman" panose="02020603050405020304" pitchFamily="18" charset="0"/>
                <a:cs typeface="Times New Roman" panose="02020603050405020304" pitchFamily="18" charset="0"/>
              </a:rPr>
              <a:t>бир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минтакада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маълум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табиий</a:t>
            </a:r>
            <a:r>
              <a:rPr lang="ru-RU" dirty="0">
                <a:latin typeface="Times New Roman" panose="02020603050405020304" pitchFamily="18" charset="0"/>
                <a:cs typeface="Times New Roman" panose="02020603050405020304" pitchFamily="18" charset="0"/>
              </a:rPr>
              <a:t> объект </a:t>
            </a:r>
            <a:r>
              <a:rPr lang="ru-RU" dirty="0" err="1">
                <a:latin typeface="Times New Roman" panose="02020603050405020304" pitchFamily="18" charset="0"/>
                <a:cs typeface="Times New Roman" panose="02020603050405020304" pitchFamily="18" charset="0"/>
              </a:rPr>
              <a:t>ёки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ресурснинг</a:t>
            </a:r>
            <a:r>
              <a:rPr lang="ru-RU" dirty="0">
                <a:latin typeface="Times New Roman" panose="02020603050405020304" pitchFamily="18" charset="0"/>
                <a:cs typeface="Times New Roman" panose="02020603050405020304" pitchFamily="18" charset="0"/>
              </a:rPr>
              <a:t> муллита </a:t>
            </a:r>
            <a:r>
              <a:rPr lang="ru-RU" dirty="0" err="1">
                <a:latin typeface="Times New Roman" panose="02020603050405020304" pitchFamily="18" charset="0"/>
                <a:cs typeface="Times New Roman" panose="02020603050405020304" pitchFamily="18" charset="0"/>
              </a:rPr>
              <a:t>иккинчи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минтакада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етишмаслигини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копламайди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ёки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бирон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минтакада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экологик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хавфсиз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мухит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шароиги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иккинчи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минтаканинг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экологик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инкирозини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бартараф</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эгишга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асос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була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олмайди</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algn="just"/>
            <a:r>
              <a:rPr lang="ru-RU" dirty="0" err="1" smtClean="0">
                <a:latin typeface="Times New Roman" panose="02020603050405020304" pitchFamily="18" charset="0"/>
                <a:cs typeface="Times New Roman" panose="02020603050405020304" pitchFamily="18" charset="0"/>
              </a:rPr>
              <a:t>Табиатни</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муҳофаза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қилиш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табиий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ресурслардан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оқилона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фойдаланиш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минтақавийдир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яъни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локал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регионал </a:t>
            </a:r>
            <a:r>
              <a:rPr lang="ru-RU" dirty="0" err="1">
                <a:latin typeface="Times New Roman" panose="02020603050405020304" pitchFamily="18" charset="0"/>
                <a:cs typeface="Times New Roman" panose="02020603050405020304" pitchFamily="18" charset="0"/>
              </a:rPr>
              <a:t>шароитларни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табиий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иктисодий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ижтимоий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сиёсий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маданий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инобатга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олган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холда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экологик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тадбирларни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олиб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бориш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демакдир</a:t>
            </a:r>
            <a:r>
              <a:rPr lang="ru-RU"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6193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err="1"/>
              <a:t>Табиий</a:t>
            </a:r>
            <a:r>
              <a:rPr lang="ru-RU" sz="3200" dirty="0"/>
              <a:t> </a:t>
            </a:r>
            <a:r>
              <a:rPr lang="uz-Cyrl-UZ" sz="3200" dirty="0"/>
              <a:t>ҳодисалар</a:t>
            </a:r>
            <a:r>
              <a:rPr lang="ru-RU" sz="3200" dirty="0"/>
              <a:t> </a:t>
            </a:r>
            <a:r>
              <a:rPr lang="ru-RU" sz="3200" dirty="0" err="1"/>
              <a:t>ва</a:t>
            </a:r>
            <a:r>
              <a:rPr lang="ru-RU" sz="3200" dirty="0"/>
              <a:t> </a:t>
            </a:r>
            <a:r>
              <a:rPr lang="ru-RU" sz="3200" dirty="0" err="1"/>
              <a:t>жараёнлар</a:t>
            </a:r>
            <a:r>
              <a:rPr lang="ru-RU" sz="3200" dirty="0"/>
              <a:t> </a:t>
            </a:r>
            <a:r>
              <a:rPr lang="ru-RU" sz="3200" dirty="0" err="1"/>
              <a:t>ўзаро</a:t>
            </a:r>
            <a:r>
              <a:rPr lang="ru-RU" sz="3200" dirty="0"/>
              <a:t> </a:t>
            </a:r>
            <a:r>
              <a:rPr lang="ru-RU" sz="3200" dirty="0" err="1"/>
              <a:t>у</a:t>
            </a:r>
            <a:r>
              <a:rPr lang="ru-RU" sz="3200" dirty="0" err="1" smtClean="0"/>
              <a:t>звий</a:t>
            </a:r>
            <a:r>
              <a:rPr lang="ru-RU" sz="3200" dirty="0" smtClean="0"/>
              <a:t> </a:t>
            </a:r>
            <a:r>
              <a:rPr lang="ru-RU" sz="3200" dirty="0" err="1"/>
              <a:t>боғлангандир</a:t>
            </a:r>
            <a:endParaRPr lang="ru-RU" sz="3200" dirty="0"/>
          </a:p>
        </p:txBody>
      </p:sp>
      <p:sp>
        <p:nvSpPr>
          <p:cNvPr id="3" name="Объект 2"/>
          <p:cNvSpPr>
            <a:spLocks noGrp="1"/>
          </p:cNvSpPr>
          <p:nvPr>
            <p:ph idx="1"/>
          </p:nvPr>
        </p:nvSpPr>
        <p:spPr/>
        <p:txBody>
          <a:bodyPr>
            <a:normAutofit/>
          </a:bodyPr>
          <a:lstStyle/>
          <a:p>
            <a:pPr algn="just"/>
            <a:r>
              <a:rPr lang="ru-RU" sz="2000" dirty="0" err="1">
                <a:latin typeface="Times New Roman" panose="02020603050405020304" pitchFamily="18" charset="0"/>
                <a:cs typeface="Times New Roman" panose="02020603050405020304" pitchFamily="18" charset="0"/>
              </a:rPr>
              <a:t>Юкоридаги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экологик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принцииларнинг</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давоми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сифатида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шуни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айтиш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керакки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табиатнинг</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маълум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бир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обьектини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муҳофазалаш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ёки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бўзиш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колган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табиий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обьекгларга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ўз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ижобий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ёки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салбий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таъсирини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албагга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утказади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яъни</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занжир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реакцияси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усулида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ишлайди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Масалан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табиатда</a:t>
            </a:r>
            <a:r>
              <a:rPr lang="ru-RU" sz="2000" dirty="0">
                <a:latin typeface="Times New Roman" panose="02020603050405020304" pitchFamily="18" charset="0"/>
                <a:cs typeface="Times New Roman" panose="02020603050405020304" pitchFamily="18" charset="0"/>
              </a:rPr>
              <a:t> даре </a:t>
            </a:r>
            <a:r>
              <a:rPr lang="ru-RU" sz="2000" dirty="0" err="1">
                <a:latin typeface="Times New Roman" panose="02020603050405020304" pitchFamily="18" charset="0"/>
                <a:cs typeface="Times New Roman" panose="02020603050405020304" pitchFamily="18" charset="0"/>
              </a:rPr>
              <a:t>ва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кулларни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муҳофазаалаш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ўз-ўзидан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ундага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баликларни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сув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утларини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муҳофазаалашга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олиб</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келади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Урмонларни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асраш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эса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авваламбор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улардага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хайвонот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дунёсини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сакдашга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сунгра</a:t>
            </a:r>
            <a:r>
              <a:rPr lang="ru-RU" sz="2000" dirty="0">
                <a:latin typeface="Times New Roman" panose="02020603050405020304" pitchFamily="18" charset="0"/>
                <a:cs typeface="Times New Roman" panose="02020603050405020304" pitchFamily="18" charset="0"/>
              </a:rPr>
              <a:t> атмосфера </a:t>
            </a:r>
            <a:r>
              <a:rPr lang="ru-RU" sz="2000" dirty="0" err="1">
                <a:latin typeface="Times New Roman" panose="02020603050405020304" pitchFamily="18" charset="0"/>
                <a:cs typeface="Times New Roman" panose="02020603050405020304" pitchFamily="18" charset="0"/>
              </a:rPr>
              <a:t>хавоси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ва</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сувларнинг</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тозалигини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ушлаб</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туришга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тупрокнинт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унумдорлик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хусусиятини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сакқаб</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колишга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имкон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беради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Аксинча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урмонларда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тупрок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унумдорлигини</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йукотиш</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ўсимлик</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дунёсининг</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сийраклашувига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уларда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яшовчи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озикланувчи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хайвонот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дунёсининг</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камайишига</a:t>
            </a:r>
            <a:r>
              <a:rPr lang="ru-RU" sz="2000" dirty="0">
                <a:latin typeface="Times New Roman" panose="02020603050405020304" pitchFamily="18" charset="0"/>
                <a:cs typeface="Times New Roman" panose="02020603050405020304" pitchFamily="18" charset="0"/>
              </a:rPr>
              <a:t> ё</a:t>
            </a:r>
            <a:r>
              <a:rPr lang="uz-Cyrl-UZ" sz="2000" dirty="0">
                <a:latin typeface="Times New Roman" panose="02020603050405020304" pitchFamily="18" charset="0"/>
                <a:cs typeface="Times New Roman" panose="02020603050405020304" pitchFamily="18" charset="0"/>
              </a:rPr>
              <a:t>ки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кирилиб</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кетишига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олиб</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келади</a:t>
            </a:r>
            <a:r>
              <a:rPr lang="ru-RU"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434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a:t>
            </a:r>
            <a:r>
              <a:rPr lang="ru-RU" dirty="0" err="1"/>
              <a:t>Занжир</a:t>
            </a:r>
            <a:r>
              <a:rPr lang="ru-RU" dirty="0"/>
              <a:t> </a:t>
            </a:r>
            <a:r>
              <a:rPr lang="ru-RU" dirty="0" err="1"/>
              <a:t>реакцияси</a:t>
            </a:r>
            <a:r>
              <a:rPr lang="ru-RU" dirty="0"/>
              <a:t>» </a:t>
            </a:r>
            <a:r>
              <a:rPr lang="ru-RU" dirty="0" err="1"/>
              <a:t>қонуниятининг</a:t>
            </a:r>
            <a:r>
              <a:rPr lang="ru-RU" dirty="0"/>
              <a:t> </a:t>
            </a:r>
            <a:r>
              <a:rPr lang="ru-RU" dirty="0" err="1"/>
              <a:t>давоми</a:t>
            </a:r>
            <a:r>
              <a:rPr lang="ru-RU" dirty="0"/>
              <a:t> </a:t>
            </a:r>
            <a:r>
              <a:rPr lang="ru-RU" dirty="0" err="1"/>
              <a:t>табиатда</a:t>
            </a:r>
            <a:r>
              <a:rPr lang="ru-RU" dirty="0"/>
              <a:t> </a:t>
            </a:r>
            <a:r>
              <a:rPr lang="ru-RU" dirty="0" err="1"/>
              <a:t>ҳамма</a:t>
            </a:r>
            <a:r>
              <a:rPr lang="ru-RU" dirty="0"/>
              <a:t> </a:t>
            </a:r>
            <a:r>
              <a:rPr lang="ru-RU" dirty="0" err="1"/>
              <a:t>нарса</a:t>
            </a:r>
            <a:r>
              <a:rPr lang="ru-RU" dirty="0"/>
              <a:t> </a:t>
            </a:r>
            <a:r>
              <a:rPr lang="ru-RU" dirty="0" err="1"/>
              <a:t>мувозанатдадир</a:t>
            </a:r>
            <a:endParaRPr lang="ru-RU" dirty="0"/>
          </a:p>
        </p:txBody>
      </p:sp>
      <p:sp>
        <p:nvSpPr>
          <p:cNvPr id="3" name="Объект 2"/>
          <p:cNvSpPr>
            <a:spLocks noGrp="1"/>
          </p:cNvSpPr>
          <p:nvPr>
            <p:ph idx="1"/>
          </p:nvPr>
        </p:nvSpPr>
        <p:spPr/>
        <p:txBody>
          <a:bodyPr>
            <a:normAutofit/>
          </a:bodyPr>
          <a:lstStyle/>
          <a:p>
            <a:pPr algn="just"/>
            <a:r>
              <a:rPr lang="ru-RU" sz="2400" dirty="0" err="1">
                <a:latin typeface="Times New Roman" panose="02020603050405020304" pitchFamily="18" charset="0"/>
                <a:cs typeface="Times New Roman" panose="02020603050405020304" pitchFamily="18" charset="0"/>
              </a:rPr>
              <a:t>Масалан</a:t>
            </a:r>
            <a:r>
              <a:rPr lang="ru-RU" sz="2400" dirty="0">
                <a:latin typeface="Times New Roman" panose="02020603050405020304" pitchFamily="18" charset="0"/>
                <a:cs typeface="Times New Roman" panose="02020603050405020304" pitchFamily="18" charset="0"/>
              </a:rPr>
              <a:t>, Африка </a:t>
            </a:r>
            <a:r>
              <a:rPr lang="ru-RU" sz="2400" dirty="0" err="1">
                <a:latin typeface="Times New Roman" panose="02020603050405020304" pitchFamily="18" charset="0"/>
                <a:cs typeface="Times New Roman" panose="02020603050405020304" pitchFamily="18" charset="0"/>
              </a:rPr>
              <a:t>қитъасидаги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миллий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богларда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ташкил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этилган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қўриқхоналарда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филлар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сонининг</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кўпайиб</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кетиши</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ердаги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ўсимлик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дунёсининг</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сийраклашувига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тупроқ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унумдорлигининг</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пасайишига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олиб</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келмоқда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Шунинг</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учун</a:t>
            </a:r>
            <a:r>
              <a:rPr lang="ru-RU" sz="2400" dirty="0">
                <a:latin typeface="Times New Roman" panose="02020603050405020304" pitchFamily="18" charset="0"/>
                <a:cs typeface="Times New Roman" panose="02020603050405020304" pitchFamily="18" charset="0"/>
              </a:rPr>
              <a:t> хам </a:t>
            </a:r>
            <a:r>
              <a:rPr lang="ru-RU" sz="2400" dirty="0" err="1">
                <a:latin typeface="Times New Roman" panose="02020603050405020304" pitchFamily="18" charset="0"/>
                <a:cs typeface="Times New Roman" panose="02020603050405020304" pitchFamily="18" charset="0"/>
              </a:rPr>
              <a:t>маълум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бир</a:t>
            </a:r>
            <a:r>
              <a:rPr lang="ru-RU" sz="2400" dirty="0">
                <a:latin typeface="Times New Roman" panose="02020603050405020304" pitchFamily="18" charset="0"/>
                <a:cs typeface="Times New Roman" panose="02020603050405020304" pitchFamily="18" charset="0"/>
              </a:rPr>
              <a:t> объект </a:t>
            </a:r>
            <a:r>
              <a:rPr lang="ru-RU" sz="2400" dirty="0" err="1">
                <a:latin typeface="Times New Roman" panose="02020603050405020304" pitchFamily="18" charset="0"/>
                <a:cs typeface="Times New Roman" panose="02020603050405020304" pitchFamily="18" charset="0"/>
              </a:rPr>
              <a:t>муҳофазасига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қаратилган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экологик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тадбирни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қолган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табиий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объектлар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имкониятларига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равишда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илмий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асосланган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тарзда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амалга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ошириш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мақсадга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мувофиқдир</a:t>
            </a:r>
            <a:r>
              <a:rPr lang="ru-RU" sz="2400"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1601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3807198338"/>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387</TotalTime>
  <Words>594</Words>
  <Application>Microsoft Office PowerPoint</Application>
  <PresentationFormat>Широкоэкранный</PresentationFormat>
  <Paragraphs>21</Paragraphs>
  <Slides>31</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31</vt:i4>
      </vt:variant>
    </vt:vector>
  </HeadingPairs>
  <TitlesOfParts>
    <vt:vector size="37" baseType="lpstr">
      <vt:lpstr>Arial</vt:lpstr>
      <vt:lpstr>Calibri</vt:lpstr>
      <vt:lpstr>Times New Roman</vt:lpstr>
      <vt:lpstr>Trebuchet MS</vt:lpstr>
      <vt:lpstr>Wingdings 3</vt:lpstr>
      <vt:lpstr>Аспект</vt:lpstr>
      <vt:lpstr>Ўзбекистон Республикасининг экологик сиёсати ва атроф-муҳитнинг муҳофаза қилишнинг ҳуқуқий асослари </vt:lpstr>
      <vt:lpstr> Экология ва унинг давлат сиёсати даражасигача кўтарилишининг тарихий зарурат эканлиги</vt:lpstr>
      <vt:lpstr>Ўзбекистонда атроф-муҳитнинг асраб –авайлаш масаласи</vt:lpstr>
      <vt:lpstr>Чалқаро миқёсда умумэътироф этилган экологик муносабат принциплари</vt:lpstr>
      <vt:lpstr>Презентация PowerPoint</vt:lpstr>
      <vt:lpstr>Маҳаллий, миллий, мнтақавий принципларга эгалиги</vt:lpstr>
      <vt:lpstr>Табиий ҳодисалар ва жараёнлар ўзаро узвий боғлангандир</vt:lpstr>
      <vt:lpstr>«Занжир реакцияси» қонуниятининг давоми табиатда ҳамма нарса мувозанатдадир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9</cp:revision>
  <dcterms:created xsi:type="dcterms:W3CDTF">2022-07-12T10:51:43Z</dcterms:created>
  <dcterms:modified xsi:type="dcterms:W3CDTF">2022-07-12T17:18:53Z</dcterms:modified>
</cp:coreProperties>
</file>