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8" r:id="rId1"/>
  </p:sldMasterIdLst>
  <p:notesMasterIdLst>
    <p:notesMasterId r:id="rId14"/>
  </p:notesMasterIdLst>
  <p:sldIdLst>
    <p:sldId id="308" r:id="rId2"/>
    <p:sldId id="335" r:id="rId3"/>
    <p:sldId id="338" r:id="rId4"/>
    <p:sldId id="336" r:id="rId5"/>
    <p:sldId id="337" r:id="rId6"/>
    <p:sldId id="339" r:id="rId7"/>
    <p:sldId id="328" r:id="rId8"/>
    <p:sldId id="340" r:id="rId9"/>
    <p:sldId id="341" r:id="rId10"/>
    <p:sldId id="343" r:id="rId11"/>
    <p:sldId id="344" r:id="rId12"/>
    <p:sldId id="326" r:id="rId13"/>
  </p:sldIdLst>
  <p:sldSz cx="9144000" cy="5143500" type="screen16x9"/>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FC745"/>
    <a:srgbClr val="1CB2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5086574-B3FA-47E8-B166-898A48E9D3E1}">
  <a:tblStyle styleId="{15086574-B3FA-47E8-B166-898A48E9D3E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6" d="100"/>
          <a:sy n="86" d="100"/>
        </p:scale>
        <p:origin x="-786" y="-7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2854201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3714750"/>
            <a:ext cx="9147765" cy="1434066"/>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4BDF68E2-58F2-4D09-BE8B-E3BD06533059}" type="datetimeFigureOut">
              <a:rPr lang="en-US" smtClean="0"/>
              <a:pPr/>
              <a:t>11/27/2022</a:t>
            </a:fld>
            <a:endParaRPr lang="en-US"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10997"/>
            <a:ext cx="8229600" cy="3289553"/>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E2D6473-DF6D-4702-B328-E0DD40540A4E}" type="datetimeFigureOut">
              <a:rPr lang="en-US" smtClean="0"/>
              <a:pPr/>
              <a:t>11/27/2022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05980"/>
            <a:ext cx="1777470" cy="419457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05981"/>
            <a:ext cx="6324600" cy="419457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26F7E3A-B166-407D-9866-32884E7D5B37}" type="datetimeFigureOut">
              <a:rPr lang="en-US" smtClean="0"/>
              <a:pPr/>
              <a:t>11/27/2022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leaf)" type="tx">
  <p:cSld name="Title + 1 column (leaf)">
    <p:spTree>
      <p:nvGrpSpPr>
        <p:cNvPr id="1" name="Shape 26"/>
        <p:cNvGrpSpPr/>
        <p:nvPr/>
      </p:nvGrpSpPr>
      <p:grpSpPr>
        <a:xfrm>
          <a:off x="0" y="0"/>
          <a:ext cx="0" cy="0"/>
          <a:chOff x="0" y="0"/>
          <a:chExt cx="0" cy="0"/>
        </a:xfrm>
      </p:grpSpPr>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413820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32FEB2-531A-4F8A-B1C5-796B1AF85AEC}" type="datetimeFigureOut">
              <a:rPr lang="ru-RU" smtClean="0"/>
              <a:pPr/>
              <a:t>27.11.2022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3968CC8-9609-43C2-8FE7-A7C5642B842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0EBB0C4-6273-4C6E-B9BD-2EDC30F1CD52}" type="datetimeFigureOut">
              <a:rPr lang="en-US" smtClean="0"/>
              <a:pPr/>
              <a:t>11/27/2022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7" name="Нашивка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9AB4D41-86C1-4908-B66A-0B50CEB3BF29}" type="datetimeFigureOut">
              <a:rPr lang="en-US" smtClean="0"/>
              <a:pPr/>
              <a:t>11/27/2022</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8229600" cy="85725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6426E2C-56C1-4E0D-A793-0088A7FDD37E}" type="datetimeFigureOut">
              <a:rPr lang="en-US" smtClean="0"/>
              <a:pPr/>
              <a:t>11/27/2022</a:t>
            </a:fld>
            <a:endParaRPr lang="en-US" dirty="0"/>
          </a:p>
        </p:txBody>
      </p:sp>
      <p:sp>
        <p:nvSpPr>
          <p:cNvPr id="8" name="Нижний колонтитул 7"/>
          <p:cNvSpPr>
            <a:spLocks noGrp="1"/>
          </p:cNvSpPr>
          <p:nvPr>
            <p:ph type="ftr" sz="quarter" idx="11"/>
          </p:nvPr>
        </p:nvSpPr>
        <p:spPr/>
        <p:txBody>
          <a:bodyPr/>
          <a:lstStyle>
            <a:extLst/>
          </a:lstStyle>
          <a:p>
            <a:endParaRPr lang="en-US" dirty="0"/>
          </a:p>
        </p:txBody>
      </p:sp>
      <p:sp>
        <p:nvSpPr>
          <p:cNvPr id="9" name="Номер слайда 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8C39B41-D8B5-4052-B551-9B5525EAA8B6}" type="datetimeFigureOut">
              <a:rPr lang="en-US" smtClean="0"/>
              <a:pPr/>
              <a:t>11/27/2022</a:t>
            </a:fld>
            <a:endParaRPr lang="en-US" dirty="0"/>
          </a:p>
        </p:txBody>
      </p:sp>
      <p:sp>
        <p:nvSpPr>
          <p:cNvPr id="4" name="Нижний колонтитул 3"/>
          <p:cNvSpPr>
            <a:spLocks noGrp="1"/>
          </p:cNvSpPr>
          <p:nvPr>
            <p:ph type="ftr" sz="quarter" idx="11"/>
          </p:nvPr>
        </p:nvSpPr>
        <p:spPr/>
        <p:txBody>
          <a:bodyPr/>
          <a:lstStyle>
            <a:extLst/>
          </a:lstStyle>
          <a:p>
            <a:endParaRPr lang="en-US" dirty="0"/>
          </a:p>
        </p:txBody>
      </p:sp>
      <p:sp>
        <p:nvSpPr>
          <p:cNvPr id="5" name="Номер слайда 4"/>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D94136C-8742-45B2-AF27-D93DF72833A9}" type="datetimeFigureOut">
              <a:rPr lang="en-US" smtClean="0"/>
              <a:pPr/>
              <a:t>11/27/2022</a:t>
            </a:fld>
            <a:endParaRPr lang="en-US" dirty="0"/>
          </a:p>
        </p:txBody>
      </p:sp>
      <p:sp>
        <p:nvSpPr>
          <p:cNvPr id="3" name="Нижний колонтитул 2"/>
          <p:cNvSpPr>
            <a:spLocks noGrp="1"/>
          </p:cNvSpPr>
          <p:nvPr>
            <p:ph type="ftr" sz="quarter" idx="11"/>
          </p:nvPr>
        </p:nvSpPr>
        <p:spPr/>
        <p:txBody>
          <a:bodyPr/>
          <a:lstStyle>
            <a:extLst/>
          </a:lstStyle>
          <a:p>
            <a:endParaRPr lang="en-US" dirty="0"/>
          </a:p>
        </p:txBody>
      </p:sp>
      <p:sp>
        <p:nvSpPr>
          <p:cNvPr id="4" name="Номер слайда 3"/>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4805958"/>
            <a:ext cx="1920240" cy="274320"/>
          </a:xfrm>
        </p:spPr>
        <p:txBody>
          <a:bodyPr/>
          <a:lstStyle>
            <a:extLst/>
          </a:lstStyle>
          <a:p>
            <a:fld id="{32ABBEA6-7C60-4B02-AE87-00D78D8422AF}" type="datetimeFigureOut">
              <a:rPr lang="en-US" smtClean="0"/>
              <a:pPr/>
              <a:t>11/27/2022</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9CAD897-D46E-4AD2-BD9B-49DD3E640873}" type="datetimeFigureOut">
              <a:rPr lang="en-US" smtClean="0"/>
              <a:pPr/>
              <a:t>11/27/2022</a:t>
            </a:fld>
            <a:endParaRPr lang="en-US" dirty="0"/>
          </a:p>
        </p:txBody>
      </p:sp>
      <p:sp>
        <p:nvSpPr>
          <p:cNvPr id="6" name="Нижний колонтитул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2" name="Заголовок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4343440"/>
            <a:ext cx="3402314" cy="810651"/>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98624D31-43A5-475A-80CF-332C9F6DCF35}" type="datetimeFigureOut">
              <a:rPr lang="en-US" smtClean="0"/>
              <a:pPr/>
              <a:t>11/27/2022</a:t>
            </a:fld>
            <a:endParaRPr lang="en-US" dirty="0"/>
          </a:p>
        </p:txBody>
      </p:sp>
      <p:sp>
        <p:nvSpPr>
          <p:cNvPr id="22" name="Нижний колонтитул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Номер слайда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3968CC8-9609-43C2-8FE7-A7C5642B8420}" type="slidenum">
              <a:rPr lang="ru-RU" smtClean="0"/>
              <a:pPr/>
              <a:t>1</a:t>
            </a:fld>
            <a:endParaRPr lang="ru-RU"/>
          </a:p>
        </p:txBody>
      </p:sp>
      <p:sp>
        <p:nvSpPr>
          <p:cNvPr id="2" name="Заголовок 1"/>
          <p:cNvSpPr>
            <a:spLocks noGrp="1"/>
          </p:cNvSpPr>
          <p:nvPr>
            <p:ph type="title"/>
          </p:nvPr>
        </p:nvSpPr>
        <p:spPr>
          <a:xfrm>
            <a:off x="865563" y="2254666"/>
            <a:ext cx="7543800" cy="1088068"/>
          </a:xfrm>
        </p:spPr>
        <p:txBody>
          <a:bodyPr>
            <a:noAutofit/>
          </a:bodyPr>
          <a:lstStyle/>
          <a:p>
            <a:pPr algn="ctr"/>
            <a:r>
              <a:rPr lang="ru-RU" b="1" dirty="0" err="1" smtClean="0">
                <a:solidFill>
                  <a:schemeClr val="accent2">
                    <a:lumMod val="75000"/>
                  </a:schemeClr>
                </a:solidFill>
              </a:rPr>
              <a:t>Ёввойи</a:t>
            </a:r>
            <a:r>
              <a:rPr lang="ru-RU" b="1" dirty="0" smtClean="0">
                <a:solidFill>
                  <a:schemeClr val="accent2">
                    <a:lumMod val="75000"/>
                  </a:schemeClr>
                </a:solidFill>
              </a:rPr>
              <a:t> </a:t>
            </a:r>
            <a:r>
              <a:rPr lang="ru-RU" b="1" dirty="0" err="1" smtClean="0">
                <a:solidFill>
                  <a:schemeClr val="accent2">
                    <a:lumMod val="75000"/>
                  </a:schemeClr>
                </a:solidFill>
              </a:rPr>
              <a:t>ҳайвонларни </a:t>
            </a:r>
            <a:r>
              <a:rPr lang="ru-RU" b="1" dirty="0" err="1" smtClean="0">
                <a:solidFill>
                  <a:schemeClr val="accent2">
                    <a:lumMod val="75000"/>
                  </a:schemeClr>
                </a:solidFill>
              </a:rPr>
              <a:t>питомникларда</a:t>
            </a:r>
            <a:r>
              <a:rPr lang="ru-RU" b="1" dirty="0" smtClean="0">
                <a:solidFill>
                  <a:schemeClr val="accent2">
                    <a:lumMod val="75000"/>
                  </a:schemeClr>
                </a:solidFill>
              </a:rPr>
              <a:t> </a:t>
            </a:r>
            <a:r>
              <a:rPr lang="ru-RU" b="1" dirty="0" err="1" smtClean="0">
                <a:solidFill>
                  <a:schemeClr val="accent2">
                    <a:lumMod val="75000"/>
                  </a:schemeClr>
                </a:solidFill>
              </a:rPr>
              <a:t>сақлаш </a:t>
            </a:r>
            <a:r>
              <a:rPr lang="ru-RU" b="1" dirty="0" err="1" smtClean="0">
                <a:solidFill>
                  <a:schemeClr val="accent2">
                    <a:lumMod val="75000"/>
                  </a:schemeClr>
                </a:solidFill>
              </a:rPr>
              <a:t>ва</a:t>
            </a:r>
            <a:r>
              <a:rPr lang="ru-RU" b="1" dirty="0" smtClean="0">
                <a:solidFill>
                  <a:schemeClr val="accent2">
                    <a:lumMod val="75000"/>
                  </a:schemeClr>
                </a:solidFill>
              </a:rPr>
              <a:t> </a:t>
            </a:r>
            <a:r>
              <a:rPr lang="ru-RU" b="1" dirty="0" err="1" smtClean="0">
                <a:solidFill>
                  <a:schemeClr val="accent2">
                    <a:lumMod val="75000"/>
                  </a:schemeClr>
                </a:solidFill>
              </a:rPr>
              <a:t>кўпайтириш</a:t>
            </a:r>
            <a:r>
              <a:rPr lang="ru-RU" b="1" dirty="0" smtClean="0">
                <a:solidFill>
                  <a:schemeClr val="accent2">
                    <a:lumMod val="75000"/>
                  </a:schemeClr>
                </a:solidFill>
              </a:rPr>
              <a:t> </a:t>
            </a:r>
            <a:r>
              <a:rPr lang="ru-RU" b="1" dirty="0" err="1" smtClean="0">
                <a:solidFill>
                  <a:schemeClr val="accent2">
                    <a:lumMod val="75000"/>
                  </a:schemeClr>
                </a:solidFill>
              </a:rPr>
              <a:t>тартиби</a:t>
            </a:r>
            <a:endParaRPr lang="ru-RU" b="1" dirty="0">
              <a:solidFill>
                <a:schemeClr val="accent2">
                  <a:lumMod val="75000"/>
                </a:schemeClr>
              </a:solidFill>
            </a:endParaRPr>
          </a:p>
        </p:txBody>
      </p:sp>
      <p:pic>
        <p:nvPicPr>
          <p:cNvPr id="5" name="Picture 2" descr="Сухопутная среднеазиатская черепаха: особенности поведения, содержание,  уход и кормление в домашних условиях">
            <a:extLst>
              <a:ext uri="{FF2B5EF4-FFF2-40B4-BE49-F238E27FC236}">
                <a16:creationId xmlns="" xmlns:a16="http://schemas.microsoft.com/office/drawing/2014/main" id="{7D4F9C9B-F3E4-4EE7-A5D5-138338AFFD6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792" t="1" b="1"/>
          <a:stretch/>
        </p:blipFill>
        <p:spPr bwMode="auto">
          <a:xfrm>
            <a:off x="6633034" y="0"/>
            <a:ext cx="2543857" cy="16240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6" descr="Более 2000 дроф-красоток выпущены на волю – Газета.uz">
            <a:extLst>
              <a:ext uri="{FF2B5EF4-FFF2-40B4-BE49-F238E27FC236}">
                <a16:creationId xmlns="" xmlns:a16="http://schemas.microsoft.com/office/drawing/2014/main" id="{2C19FA5B-EE77-4934-8D33-C16AB80AC57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 y="1"/>
            <a:ext cx="2171357" cy="162532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4" descr="http://meteojurnal.ru/wp-content/uploads/2019/08/q12-800x600-1.jpg">
            <a:extLst>
              <a:ext uri="{FF2B5EF4-FFF2-40B4-BE49-F238E27FC236}">
                <a16:creationId xmlns="" xmlns:a16="http://schemas.microsoft.com/office/drawing/2014/main" id="{03399DC6-AB8F-4CEF-8E25-288FFA6ED9C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43559" y="1"/>
            <a:ext cx="2244291" cy="162532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12" descr="Геккон Рустамова">
            <a:extLst>
              <a:ext uri="{FF2B5EF4-FFF2-40B4-BE49-F238E27FC236}">
                <a16:creationId xmlns="" xmlns:a16="http://schemas.microsoft.com/office/drawing/2014/main" id="{657A16D4-0AF1-4AA0-8243-2B81A92F8F1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87850" y="-9930"/>
            <a:ext cx="2245184" cy="16356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73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83968CC8-9609-43C2-8FE7-A7C5642B8420}" type="slidenum">
              <a:rPr lang="ru-RU" smtClean="0"/>
              <a:pPr/>
              <a:t>10</a:t>
            </a:fld>
            <a:endParaRPr lang="ru-RU"/>
          </a:p>
        </p:txBody>
      </p:sp>
      <p:graphicFrame>
        <p:nvGraphicFramePr>
          <p:cNvPr id="9" name="Таблица 8"/>
          <p:cNvGraphicFramePr>
            <a:graphicFrameLocks noGrp="1"/>
          </p:cNvGraphicFramePr>
          <p:nvPr/>
        </p:nvGraphicFramePr>
        <p:xfrm>
          <a:off x="110169" y="-190500"/>
          <a:ext cx="9033831" cy="5334000"/>
        </p:xfrm>
        <a:graphic>
          <a:graphicData uri="http://schemas.openxmlformats.org/drawingml/2006/table">
            <a:tbl>
              <a:tblPr/>
              <a:tblGrid>
                <a:gridCol w="683045"/>
                <a:gridCol w="3382179"/>
                <a:gridCol w="4968607"/>
              </a:tblGrid>
              <a:tr h="468475">
                <a:tc>
                  <a:txBody>
                    <a:bodyPr/>
                    <a:lstStyle/>
                    <a:p>
                      <a:pPr algn="ctr"/>
                      <a:r>
                        <a:rPr lang="ru-RU" sz="1400" b="1" dirty="0">
                          <a:latin typeface="Montserrat-Bold"/>
                        </a:rPr>
                        <a:t>6.</a:t>
                      </a:r>
                      <a:endParaRPr lang="ru-RU" sz="1400" dirty="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Аризани кўриб чиқиш учун тўланадиган йиғим миқдори:</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dirty="0"/>
                        <a:t>а) </a:t>
                      </a:r>
                      <a:r>
                        <a:rPr lang="ru-RU" sz="1400" dirty="0" err="1"/>
                        <a:t>Ўзбекистон</a:t>
                      </a:r>
                      <a:r>
                        <a:rPr lang="ru-RU" sz="1400" dirty="0"/>
                        <a:t> </a:t>
                      </a:r>
                      <a:r>
                        <a:rPr lang="ru-RU" sz="1400" dirty="0" err="1"/>
                        <a:t>Республикаси</a:t>
                      </a:r>
                      <a:r>
                        <a:rPr lang="ru-RU" sz="1400" dirty="0"/>
                        <a:t> </a:t>
                      </a:r>
                      <a:r>
                        <a:rPr lang="ru-RU" sz="1400" dirty="0" err="1"/>
                        <a:t>фуқаролари бўлган</a:t>
                      </a:r>
                      <a:r>
                        <a:rPr lang="ru-RU" sz="1400" dirty="0"/>
                        <a:t> </a:t>
                      </a:r>
                      <a:r>
                        <a:rPr lang="ru-RU" sz="1400" dirty="0" err="1"/>
                        <a:t>жисмоний</a:t>
                      </a:r>
                      <a:r>
                        <a:rPr lang="ru-RU" sz="1400" dirty="0"/>
                        <a:t> </a:t>
                      </a:r>
                      <a:r>
                        <a:rPr lang="ru-RU" sz="1400" dirty="0" err="1"/>
                        <a:t>шахслар</a:t>
                      </a:r>
                      <a:r>
                        <a:rPr lang="ru-RU" sz="1400" dirty="0"/>
                        <a:t> — </a:t>
                      </a:r>
                      <a:r>
                        <a:rPr lang="ru-RU" sz="1400" dirty="0" err="1"/>
                        <a:t>базавий</a:t>
                      </a:r>
                      <a:r>
                        <a:rPr lang="ru-RU" sz="1400" dirty="0"/>
                        <a:t> </a:t>
                      </a:r>
                      <a:r>
                        <a:rPr lang="ru-RU" sz="1400" dirty="0" err="1"/>
                        <a:t>ҳисоблаш миқдорининг </a:t>
                      </a:r>
                      <a:r>
                        <a:rPr lang="ru-RU" sz="1400" dirty="0"/>
                        <a:t>10 </a:t>
                      </a:r>
                      <a:r>
                        <a:rPr lang="ru-RU" sz="1400" dirty="0" err="1"/>
                        <a:t>фоизи</a:t>
                      </a:r>
                      <a:r>
                        <a:rPr lang="ru-RU" sz="1400" dirty="0"/>
                        <a:t>;</a:t>
                      </a:r>
                    </a:p>
                    <a:p>
                      <a:pPr indent="191135"/>
                      <a:r>
                        <a:rPr lang="ru-RU" sz="1400" dirty="0"/>
                        <a:t>б) </a:t>
                      </a:r>
                      <a:r>
                        <a:rPr lang="ru-RU" sz="1400" dirty="0" err="1"/>
                        <a:t>табиатдан</a:t>
                      </a:r>
                      <a:r>
                        <a:rPr lang="ru-RU" sz="1400" dirty="0"/>
                        <a:t> </a:t>
                      </a:r>
                      <a:r>
                        <a:rPr lang="ru-RU" sz="1400" dirty="0" err="1"/>
                        <a:t>фойдаланувчи</a:t>
                      </a:r>
                      <a:r>
                        <a:rPr lang="ru-RU" sz="1400" dirty="0"/>
                        <a:t> </a:t>
                      </a:r>
                      <a:r>
                        <a:rPr lang="ru-RU" sz="1400" dirty="0" err="1"/>
                        <a:t>юридик</a:t>
                      </a:r>
                      <a:r>
                        <a:rPr lang="ru-RU" sz="1400" dirty="0"/>
                        <a:t> </a:t>
                      </a:r>
                      <a:r>
                        <a:rPr lang="ru-RU" sz="1400" dirty="0" err="1"/>
                        <a:t>шахслар</a:t>
                      </a:r>
                      <a:r>
                        <a:rPr lang="ru-RU" sz="1400" dirty="0"/>
                        <a:t> — </a:t>
                      </a:r>
                      <a:r>
                        <a:rPr lang="ru-RU" sz="1400" dirty="0" err="1"/>
                        <a:t>базавий</a:t>
                      </a:r>
                      <a:r>
                        <a:rPr lang="ru-RU" sz="1400" dirty="0"/>
                        <a:t> </a:t>
                      </a:r>
                      <a:r>
                        <a:rPr lang="ru-RU" sz="1400" dirty="0" err="1"/>
                        <a:t>ҳисоблаш миқдорининг </a:t>
                      </a:r>
                      <a:r>
                        <a:rPr lang="ru-RU" sz="1400" dirty="0"/>
                        <a:t>20 </a:t>
                      </a:r>
                      <a:r>
                        <a:rPr lang="ru-RU" sz="1400" dirty="0" err="1"/>
                        <a:t>фоизи</a:t>
                      </a:r>
                      <a:r>
                        <a:rPr lang="ru-RU" sz="1400" dirty="0"/>
                        <a:t>;</a:t>
                      </a:r>
                    </a:p>
                    <a:p>
                      <a:pPr indent="191135"/>
                      <a:r>
                        <a:rPr lang="ru-RU" sz="1400" dirty="0"/>
                        <a:t>в) </a:t>
                      </a:r>
                      <a:r>
                        <a:rPr lang="ru-RU" sz="1400" dirty="0" err="1"/>
                        <a:t>хорижий</a:t>
                      </a:r>
                      <a:r>
                        <a:rPr lang="ru-RU" sz="1400" dirty="0"/>
                        <a:t> </a:t>
                      </a:r>
                      <a:r>
                        <a:rPr lang="ru-RU" sz="1400" dirty="0" err="1"/>
                        <a:t>фуқаролар учун</a:t>
                      </a:r>
                      <a:r>
                        <a:rPr lang="ru-RU" sz="1400" dirty="0"/>
                        <a:t> — 10 АҚШ </a:t>
                      </a:r>
                      <a:r>
                        <a:rPr lang="ru-RU" sz="1400" dirty="0" err="1"/>
                        <a:t>доллари</a:t>
                      </a:r>
                      <a:r>
                        <a:rPr lang="ru-RU" sz="1400" dirty="0"/>
                        <a:t> </a:t>
                      </a:r>
                      <a:r>
                        <a:rPr lang="ru-RU" sz="1400" dirty="0" err="1"/>
                        <a:t>миқдорида</a:t>
                      </a:r>
                      <a:r>
                        <a:rPr lang="ru-RU" sz="1400" dirty="0"/>
                        <a:t>.</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20">
                <a:tc>
                  <a:txBody>
                    <a:bodyPr/>
                    <a:lstStyle/>
                    <a:p>
                      <a:pPr algn="ctr"/>
                      <a:r>
                        <a:rPr lang="ru-RU" sz="1400" b="1">
                          <a:latin typeface="Montserrat-Bold"/>
                        </a:rPr>
                        <a:t>7.</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Рухсат этиш хусусиятига эга ҳужжат берилганлиги учун ундириладиган йиғим:</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a:t>Йиғим ундирилмайди</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80">
                <a:tc>
                  <a:txBody>
                    <a:bodyPr/>
                    <a:lstStyle/>
                    <a:p>
                      <a:pPr algn="ctr"/>
                      <a:r>
                        <a:rPr lang="ru-RU" sz="1400" b="1">
                          <a:latin typeface="Montserrat-Bold"/>
                        </a:rPr>
                        <a:t>8.</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Аризани кўриб чиқиш муддати:</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a:t>15 иш куни</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3349">
                <a:tc>
                  <a:txBody>
                    <a:bodyPr/>
                    <a:lstStyle/>
                    <a:p>
                      <a:pPr algn="ctr"/>
                      <a:r>
                        <a:rPr lang="ru-RU" sz="1400" b="1">
                          <a:latin typeface="Montserrat-Bold"/>
                        </a:rPr>
                        <a:t>9.</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Рухсат этишга оид талаб ва шартлар:</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dirty="0"/>
                        <a:t>а) </a:t>
                      </a:r>
                      <a:r>
                        <a:rPr lang="ru-RU" sz="1400" dirty="0" err="1"/>
                        <a:t>жадал</a:t>
                      </a:r>
                      <a:r>
                        <a:rPr lang="ru-RU" sz="1400" dirty="0"/>
                        <a:t> </a:t>
                      </a:r>
                      <a:r>
                        <a:rPr lang="ru-RU" sz="1400" dirty="0" err="1"/>
                        <a:t>суръатларда</a:t>
                      </a:r>
                      <a:r>
                        <a:rPr lang="ru-RU" sz="1400" dirty="0"/>
                        <a:t> </a:t>
                      </a:r>
                      <a:r>
                        <a:rPr lang="ru-RU" sz="1400" dirty="0" err="1"/>
                        <a:t>ҳайвонлардан фойдаланилаётган</a:t>
                      </a:r>
                      <a:r>
                        <a:rPr lang="ru-RU" sz="1400" dirty="0"/>
                        <a:t> </a:t>
                      </a:r>
                      <a:r>
                        <a:rPr lang="ru-RU" sz="1400" dirty="0" err="1"/>
                        <a:t>хўжаликлар</a:t>
                      </a:r>
                      <a:r>
                        <a:rPr lang="ru-RU" sz="1400" dirty="0"/>
                        <a:t> </a:t>
                      </a:r>
                      <a:r>
                        <a:rPr lang="ru-RU" sz="1400" dirty="0" err="1"/>
                        <a:t>ва</a:t>
                      </a:r>
                      <a:r>
                        <a:rPr lang="ru-RU" sz="1400" dirty="0"/>
                        <a:t> </a:t>
                      </a:r>
                      <a:r>
                        <a:rPr lang="ru-RU" sz="1400" dirty="0" err="1"/>
                        <a:t>ҳудудларда ҳайвонларнинг яшаш</a:t>
                      </a:r>
                      <a:r>
                        <a:rPr lang="ru-RU" sz="1400" dirty="0"/>
                        <a:t> </a:t>
                      </a:r>
                      <a:r>
                        <a:rPr lang="ru-RU" sz="1400" dirty="0" err="1"/>
                        <a:t>жойларини</a:t>
                      </a:r>
                      <a:r>
                        <a:rPr lang="ru-RU" sz="1400" dirty="0"/>
                        <a:t> </a:t>
                      </a:r>
                      <a:r>
                        <a:rPr lang="ru-RU" sz="1400" dirty="0" err="1"/>
                        <a:t>сақлаб қолиш учун</a:t>
                      </a:r>
                      <a:r>
                        <a:rPr lang="ru-RU" sz="1400" dirty="0"/>
                        <a:t> биотехник </a:t>
                      </a:r>
                      <a:r>
                        <a:rPr lang="ru-RU" sz="1400" dirty="0" err="1"/>
                        <a:t>ҳамда қайта тиклаш</a:t>
                      </a:r>
                      <a:r>
                        <a:rPr lang="ru-RU" sz="1400" dirty="0"/>
                        <a:t> </a:t>
                      </a:r>
                      <a:r>
                        <a:rPr lang="ru-RU" sz="1400" dirty="0" err="1"/>
                        <a:t>тадбирларини</a:t>
                      </a:r>
                      <a:r>
                        <a:rPr lang="ru-RU" sz="1400" dirty="0"/>
                        <a:t>, </a:t>
                      </a:r>
                      <a:r>
                        <a:rPr lang="ru-RU" sz="1400" dirty="0" err="1"/>
                        <a:t>шу</a:t>
                      </a:r>
                      <a:r>
                        <a:rPr lang="ru-RU" sz="1400" dirty="0"/>
                        <a:t> </a:t>
                      </a:r>
                      <a:r>
                        <a:rPr lang="ru-RU" sz="1400" dirty="0" err="1"/>
                        <a:t>жумладан</a:t>
                      </a:r>
                      <a:r>
                        <a:rPr lang="ru-RU" sz="1400" dirty="0"/>
                        <a:t>, </a:t>
                      </a:r>
                      <a:r>
                        <a:rPr lang="ru-RU" sz="1400" dirty="0" err="1"/>
                        <a:t>ҳайвонот дунёси</a:t>
                      </a:r>
                      <a:r>
                        <a:rPr lang="ru-RU" sz="1400" dirty="0"/>
                        <a:t> </a:t>
                      </a:r>
                      <a:r>
                        <a:rPr lang="ru-RU" sz="1400" dirty="0" err="1"/>
                        <a:t>объектларидан</a:t>
                      </a:r>
                      <a:r>
                        <a:rPr lang="ru-RU" sz="1400" dirty="0"/>
                        <a:t> </a:t>
                      </a:r>
                      <a:r>
                        <a:rPr lang="ru-RU" sz="1400" dirty="0" err="1"/>
                        <a:t>фойдаланишни</a:t>
                      </a:r>
                      <a:r>
                        <a:rPr lang="ru-RU" sz="1400" dirty="0"/>
                        <a:t> </a:t>
                      </a:r>
                      <a:r>
                        <a:rPr lang="ru-RU" sz="1400" dirty="0" err="1"/>
                        <a:t>экологик</a:t>
                      </a:r>
                      <a:r>
                        <a:rPr lang="ru-RU" sz="1400" dirty="0"/>
                        <a:t>, </a:t>
                      </a:r>
                      <a:r>
                        <a:rPr lang="ru-RU" sz="1400" dirty="0" err="1"/>
                        <a:t>санитария-гигиеник</a:t>
                      </a:r>
                      <a:r>
                        <a:rPr lang="ru-RU" sz="1400" dirty="0"/>
                        <a:t>, </a:t>
                      </a:r>
                      <a:r>
                        <a:rPr lang="ru-RU" sz="1400" dirty="0" err="1"/>
                        <a:t>бошқа меъёр</a:t>
                      </a:r>
                      <a:r>
                        <a:rPr lang="ru-RU" sz="1400" dirty="0"/>
                        <a:t> </a:t>
                      </a:r>
                      <a:r>
                        <a:rPr lang="ru-RU" sz="1400" dirty="0" err="1"/>
                        <a:t>ва</a:t>
                      </a:r>
                      <a:r>
                        <a:rPr lang="ru-RU" sz="1400" dirty="0"/>
                        <a:t> </a:t>
                      </a:r>
                      <a:r>
                        <a:rPr lang="ru-RU" sz="1400" dirty="0" err="1"/>
                        <a:t>қоидаларга қатъи риоя</a:t>
                      </a:r>
                      <a:r>
                        <a:rPr lang="ru-RU" sz="1400" dirty="0"/>
                        <a:t> </a:t>
                      </a:r>
                      <a:r>
                        <a:rPr lang="ru-RU" sz="1400" dirty="0" err="1"/>
                        <a:t>этиш</a:t>
                      </a:r>
                      <a:r>
                        <a:rPr lang="ru-RU" sz="1400" dirty="0"/>
                        <a:t> </a:t>
                      </a:r>
                      <a:r>
                        <a:rPr lang="ru-RU" sz="1400" dirty="0" err="1"/>
                        <a:t>бўйича</a:t>
                      </a:r>
                      <a:r>
                        <a:rPr lang="ru-RU" sz="1400" dirty="0"/>
                        <a:t> </a:t>
                      </a:r>
                      <a:r>
                        <a:rPr lang="ru-RU" sz="1400" dirty="0" err="1"/>
                        <a:t>ваколатли</a:t>
                      </a:r>
                      <a:r>
                        <a:rPr lang="ru-RU" sz="1400" dirty="0"/>
                        <a:t> орган </a:t>
                      </a:r>
                      <a:r>
                        <a:rPr lang="ru-RU" sz="1400" dirty="0" err="1"/>
                        <a:t>томонидан</a:t>
                      </a:r>
                      <a:r>
                        <a:rPr lang="ru-RU" sz="1400" dirty="0"/>
                        <a:t> </a:t>
                      </a:r>
                      <a:r>
                        <a:rPr lang="ru-RU" sz="1400" dirty="0" err="1"/>
                        <a:t>тасдиқланган ҳуқуқий ҳужжатлар талабларига</a:t>
                      </a:r>
                      <a:r>
                        <a:rPr lang="ru-RU" sz="1400" dirty="0"/>
                        <a:t> </a:t>
                      </a:r>
                      <a:r>
                        <a:rPr lang="ru-RU" sz="1400" dirty="0" err="1"/>
                        <a:t>риоя</a:t>
                      </a:r>
                      <a:r>
                        <a:rPr lang="ru-RU" sz="1400" dirty="0"/>
                        <a:t> </a:t>
                      </a:r>
                      <a:r>
                        <a:rPr lang="ru-RU" sz="1400" dirty="0" err="1"/>
                        <a:t>этиш</a:t>
                      </a:r>
                      <a:r>
                        <a:rPr lang="ru-RU" sz="1400" dirty="0"/>
                        <a:t>;</a:t>
                      </a:r>
                    </a:p>
                    <a:p>
                      <a:pPr indent="191135"/>
                      <a:r>
                        <a:rPr lang="ru-RU" sz="1400" dirty="0"/>
                        <a:t>б) </a:t>
                      </a:r>
                      <a:r>
                        <a:rPr lang="ru-RU" sz="1400" dirty="0" err="1"/>
                        <a:t>рухсатномада</a:t>
                      </a:r>
                      <a:r>
                        <a:rPr lang="ru-RU" sz="1400" dirty="0"/>
                        <a:t> </a:t>
                      </a:r>
                      <a:r>
                        <a:rPr lang="ru-RU" sz="1400" dirty="0" err="1"/>
                        <a:t>кўрсатилган</a:t>
                      </a:r>
                      <a:r>
                        <a:rPr lang="ru-RU" sz="1400" dirty="0"/>
                        <a:t> </a:t>
                      </a:r>
                      <a:r>
                        <a:rPr lang="ru-RU" sz="1400" dirty="0" err="1"/>
                        <a:t>талабларга</a:t>
                      </a:r>
                      <a:r>
                        <a:rPr lang="ru-RU" sz="1400" dirty="0"/>
                        <a:t> </a:t>
                      </a:r>
                      <a:r>
                        <a:rPr lang="ru-RU" sz="1400" dirty="0" err="1"/>
                        <a:t>риоя</a:t>
                      </a:r>
                      <a:r>
                        <a:rPr lang="ru-RU" sz="1400" dirty="0"/>
                        <a:t> </a:t>
                      </a:r>
                      <a:r>
                        <a:rPr lang="ru-RU" sz="1400" dirty="0" err="1"/>
                        <a:t>қилиш</a:t>
                      </a:r>
                      <a:r>
                        <a:rPr lang="ru-RU" sz="1400" dirty="0"/>
                        <a:t>;</a:t>
                      </a:r>
                    </a:p>
                    <a:p>
                      <a:pPr indent="191135"/>
                      <a:r>
                        <a:rPr lang="ru-RU" sz="1400" dirty="0"/>
                        <a:t>в) </a:t>
                      </a:r>
                      <a:r>
                        <a:rPr lang="ru-RU" sz="1400" dirty="0" err="1"/>
                        <a:t>рухсатномага</a:t>
                      </a:r>
                      <a:r>
                        <a:rPr lang="ru-RU" sz="1400" dirty="0"/>
                        <a:t> </a:t>
                      </a:r>
                      <a:r>
                        <a:rPr lang="ru-RU" sz="1400" dirty="0" err="1"/>
                        <a:t>ўз</a:t>
                      </a:r>
                      <a:r>
                        <a:rPr lang="ru-RU" sz="1400" dirty="0"/>
                        <a:t> </a:t>
                      </a:r>
                      <a:r>
                        <a:rPr lang="ru-RU" sz="1400" dirty="0" err="1"/>
                        <a:t>ихтиёри</a:t>
                      </a:r>
                      <a:r>
                        <a:rPr lang="ru-RU" sz="1400" dirty="0"/>
                        <a:t> </a:t>
                      </a:r>
                      <a:r>
                        <a:rPr lang="ru-RU" sz="1400" dirty="0" err="1"/>
                        <a:t>билан</a:t>
                      </a:r>
                      <a:r>
                        <a:rPr lang="ru-RU" sz="1400" dirty="0"/>
                        <a:t> </a:t>
                      </a:r>
                      <a:r>
                        <a:rPr lang="ru-RU" sz="1400" dirty="0" err="1"/>
                        <a:t>қўшимчалар ва</a:t>
                      </a:r>
                      <a:r>
                        <a:rPr lang="ru-RU" sz="1400" dirty="0"/>
                        <a:t> </a:t>
                      </a:r>
                      <a:r>
                        <a:rPr lang="ru-RU" sz="1400" dirty="0" err="1"/>
                        <a:t>ўзгартиришлар</a:t>
                      </a:r>
                      <a:r>
                        <a:rPr lang="ru-RU" sz="1400" dirty="0"/>
                        <a:t> </a:t>
                      </a:r>
                      <a:r>
                        <a:rPr lang="ru-RU" sz="1400" dirty="0" err="1"/>
                        <a:t>киритмаслик</a:t>
                      </a:r>
                      <a:r>
                        <a:rPr lang="ru-RU" sz="1400" dirty="0"/>
                        <a:t>;</a:t>
                      </a:r>
                    </a:p>
                    <a:p>
                      <a:pPr indent="191135"/>
                      <a:r>
                        <a:rPr lang="ru-RU" sz="1400" dirty="0"/>
                        <a:t>г) ветеринария </a:t>
                      </a:r>
                      <a:r>
                        <a:rPr lang="ru-RU" sz="1400" dirty="0" err="1"/>
                        <a:t>хизматининг</a:t>
                      </a:r>
                      <a:r>
                        <a:rPr lang="ru-RU" sz="1400" dirty="0"/>
                        <a:t> </a:t>
                      </a:r>
                      <a:r>
                        <a:rPr lang="ru-RU" sz="1400" dirty="0" err="1"/>
                        <a:t>мавжудлиги</a:t>
                      </a:r>
                      <a:r>
                        <a:rPr lang="ru-RU" sz="1400" dirty="0"/>
                        <a:t>.</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83968CC8-9609-43C2-8FE7-A7C5642B8420}" type="slidenum">
              <a:rPr lang="ru-RU" smtClean="0"/>
              <a:pPr/>
              <a:t>11</a:t>
            </a:fld>
            <a:endParaRPr lang="ru-RU"/>
          </a:p>
        </p:txBody>
      </p:sp>
      <p:graphicFrame>
        <p:nvGraphicFramePr>
          <p:cNvPr id="5" name="Таблица 4"/>
          <p:cNvGraphicFramePr>
            <a:graphicFrameLocks noGrp="1"/>
          </p:cNvGraphicFramePr>
          <p:nvPr/>
        </p:nvGraphicFramePr>
        <p:xfrm>
          <a:off x="110169" y="1199651"/>
          <a:ext cx="9033831" cy="2346960"/>
        </p:xfrm>
        <a:graphic>
          <a:graphicData uri="http://schemas.openxmlformats.org/drawingml/2006/table">
            <a:tbl>
              <a:tblPr/>
              <a:tblGrid>
                <a:gridCol w="683045"/>
                <a:gridCol w="3382179"/>
                <a:gridCol w="4968607"/>
              </a:tblGrid>
              <a:tr h="43920">
                <a:tc>
                  <a:txBody>
                    <a:bodyPr/>
                    <a:lstStyle/>
                    <a:p>
                      <a:pPr algn="ctr"/>
                      <a:r>
                        <a:rPr lang="ru-RU" sz="1400" b="1" dirty="0">
                          <a:latin typeface="Montserrat-Bold"/>
                        </a:rPr>
                        <a:t>10.</a:t>
                      </a:r>
                      <a:endParaRPr lang="ru-RU" sz="1400" dirty="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Рухсат этиш хусусиятига эга ҳужжатни беришда келишиладиган органлар:</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a:t>Мавжуд эмас.</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280">
                <a:tc>
                  <a:txBody>
                    <a:bodyPr/>
                    <a:lstStyle/>
                    <a:p>
                      <a:pPr algn="ctr"/>
                      <a:r>
                        <a:rPr lang="ru-RU" sz="1400" b="1">
                          <a:latin typeface="Montserrat-Bold"/>
                        </a:rPr>
                        <a:t>11.</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Рухсат этиш хусусиятига эга ҳужжатнинг амал қилиш муддати:</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a:t>Чекланмаган</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9916">
                <a:tc>
                  <a:txBody>
                    <a:bodyPr/>
                    <a:lstStyle/>
                    <a:p>
                      <a:pPr algn="ctr"/>
                      <a:r>
                        <a:rPr lang="ru-RU" sz="1400" b="1">
                          <a:latin typeface="Montserrat-Bold"/>
                        </a:rPr>
                        <a:t>12.</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Изоҳ:</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dirty="0" err="1"/>
                        <a:t>Гувоҳнома беришдан</a:t>
                      </a:r>
                      <a:r>
                        <a:rPr lang="ru-RU" sz="1400" dirty="0"/>
                        <a:t> </a:t>
                      </a:r>
                      <a:r>
                        <a:rPr lang="ru-RU" sz="1400" dirty="0" err="1"/>
                        <a:t>олдин</a:t>
                      </a:r>
                      <a:r>
                        <a:rPr lang="ru-RU" sz="1400" dirty="0"/>
                        <a:t> </a:t>
                      </a:r>
                      <a:r>
                        <a:rPr lang="ru-RU" sz="1400" dirty="0" err="1"/>
                        <a:t>ваколатли</a:t>
                      </a:r>
                      <a:r>
                        <a:rPr lang="ru-RU" sz="1400" dirty="0"/>
                        <a:t> </a:t>
                      </a:r>
                      <a:r>
                        <a:rPr lang="ru-RU" sz="1400" dirty="0" err="1"/>
                        <a:t>органнинг</a:t>
                      </a:r>
                      <a:r>
                        <a:rPr lang="ru-RU" sz="1400" dirty="0"/>
                        <a:t> </a:t>
                      </a:r>
                      <a:r>
                        <a:rPr lang="ru-RU" sz="1400" dirty="0" err="1"/>
                        <a:t>ҳудудий органлари</a:t>
                      </a:r>
                      <a:r>
                        <a:rPr lang="ru-RU" sz="1400" dirty="0"/>
                        <a:t> </a:t>
                      </a:r>
                      <a:r>
                        <a:rPr lang="ru-RU" sz="1400" dirty="0" err="1"/>
                        <a:t>жойига</a:t>
                      </a:r>
                      <a:r>
                        <a:rPr lang="ru-RU" sz="1400" dirty="0"/>
                        <a:t> </a:t>
                      </a:r>
                      <a:r>
                        <a:rPr lang="ru-RU" sz="1400" dirty="0" err="1"/>
                        <a:t>чиққан ҳолда ҳайвонларни урчитиш</a:t>
                      </a:r>
                      <a:r>
                        <a:rPr lang="ru-RU" sz="1400" dirty="0"/>
                        <a:t> </a:t>
                      </a:r>
                      <a:r>
                        <a:rPr lang="ru-RU" sz="1400" dirty="0" err="1"/>
                        <a:t>ва</a:t>
                      </a:r>
                      <a:r>
                        <a:rPr lang="ru-RU" sz="1400" dirty="0"/>
                        <a:t> </a:t>
                      </a:r>
                      <a:r>
                        <a:rPr lang="ru-RU" sz="1400" dirty="0" err="1"/>
                        <a:t>сақлаш шароитлари</a:t>
                      </a:r>
                      <a:r>
                        <a:rPr lang="ru-RU" sz="1400" dirty="0"/>
                        <a:t> </a:t>
                      </a:r>
                      <a:r>
                        <a:rPr lang="ru-RU" sz="1400" dirty="0" err="1"/>
                        <a:t>ўрганади</a:t>
                      </a:r>
                      <a:r>
                        <a:rPr lang="ru-RU" sz="1400" dirty="0"/>
                        <a:t>. </a:t>
                      </a:r>
                      <a:r>
                        <a:rPr lang="ru-RU" sz="1400" dirty="0" err="1"/>
                        <a:t>Ўрганиш</a:t>
                      </a:r>
                      <a:r>
                        <a:rPr lang="ru-RU" sz="1400" dirty="0"/>
                        <a:t> </a:t>
                      </a:r>
                      <a:r>
                        <a:rPr lang="ru-RU" sz="1400" dirty="0" err="1"/>
                        <a:t>натижаси</a:t>
                      </a:r>
                      <a:r>
                        <a:rPr lang="ru-RU" sz="1400" dirty="0"/>
                        <a:t> </a:t>
                      </a:r>
                      <a:r>
                        <a:rPr lang="ru-RU" sz="1400" dirty="0" err="1"/>
                        <a:t>бўйича</a:t>
                      </a:r>
                      <a:r>
                        <a:rPr lang="ru-RU" sz="1400" dirty="0"/>
                        <a:t> </a:t>
                      </a:r>
                      <a:r>
                        <a:rPr lang="ru-RU" sz="1400" dirty="0" err="1"/>
                        <a:t>хулоса</a:t>
                      </a:r>
                      <a:r>
                        <a:rPr lang="ru-RU" sz="1400" dirty="0"/>
                        <a:t> </a:t>
                      </a:r>
                      <a:r>
                        <a:rPr lang="ru-RU" sz="1400" dirty="0" err="1"/>
                        <a:t>расмийлаштирилиб</a:t>
                      </a:r>
                      <a:r>
                        <a:rPr lang="ru-RU" sz="1400" dirty="0"/>
                        <a:t>, </a:t>
                      </a:r>
                      <a:r>
                        <a:rPr lang="ru-RU" sz="1400" dirty="0" err="1"/>
                        <a:t>ваколатли</a:t>
                      </a:r>
                      <a:r>
                        <a:rPr lang="ru-RU" sz="1400" dirty="0"/>
                        <a:t> </a:t>
                      </a:r>
                      <a:r>
                        <a:rPr lang="ru-RU" sz="1400" dirty="0" err="1"/>
                        <a:t>органга</a:t>
                      </a:r>
                      <a:r>
                        <a:rPr lang="ru-RU" sz="1400" dirty="0"/>
                        <a:t> </a:t>
                      </a:r>
                      <a:r>
                        <a:rPr lang="ru-RU" sz="1400" dirty="0" err="1"/>
                        <a:t>тақдим этилади</a:t>
                      </a:r>
                      <a:r>
                        <a:rPr lang="ru-RU" sz="1400" dirty="0"/>
                        <a:t>.</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4118" y="977266"/>
            <a:ext cx="8572264" cy="3383535"/>
          </a:xfrm>
        </p:spPr>
        <p:txBody>
          <a:bodyPr>
            <a:noAutofit/>
          </a:bodyPr>
          <a:lstStyle/>
          <a:p>
            <a:pPr indent="337661" algn="just">
              <a:lnSpc>
                <a:spcPct val="107000"/>
              </a:lnSpc>
              <a:spcAft>
                <a:spcPts val="0"/>
              </a:spcAft>
            </a:pPr>
            <a:r>
              <a:rPr lang="uz-Cyrl-UZ" sz="1200" dirty="0">
                <a:latin typeface="Times New Roman" panose="02020603050405020304" pitchFamily="18" charset="0"/>
                <a:ea typeface="Times New Roman" panose="02020603050405020304" pitchFamily="18" charset="0"/>
                <a:cs typeface="Times New Roman" panose="02020603050405020304" pitchFamily="18" charset="0"/>
              </a:rPr>
              <a:t>Ҳайвонот дунёси объектларини кўпайтириш бўйича республикада 90 дан ошиқ питомник давлат рўйхатидан ўтказилган бўлиб, жумладан:</a:t>
            </a:r>
          </a:p>
          <a:p>
            <a:pPr marL="257175" indent="-257175" algn="just">
              <a:lnSpc>
                <a:spcPct val="107000"/>
              </a:lnSpc>
            </a:pPr>
            <a:r>
              <a:rPr lang="uz-Cyrl-UZ" sz="1200" b="1" dirty="0" smtClean="0">
                <a:latin typeface="Times New Roman" panose="02020603050405020304" pitchFamily="18" charset="0"/>
                <a:ea typeface="Times New Roman" panose="02020603050405020304" pitchFamily="18" charset="0"/>
                <a:cs typeface="Times New Roman" panose="02020603050405020304" pitchFamily="18" charset="0"/>
              </a:rPr>
              <a:t>12 та </a:t>
            </a: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Ўрта Осиё тошбақаси</a:t>
            </a:r>
          </a:p>
          <a:p>
            <a:pPr marL="257175" indent="-257175" algn="just">
              <a:lnSpc>
                <a:spcPct val="107000"/>
              </a:lnSpc>
            </a:pP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2 та йўрға тувалоқ </a:t>
            </a:r>
          </a:p>
          <a:p>
            <a:pPr marL="257175" indent="-257175" algn="just">
              <a:lnSpc>
                <a:spcPct val="107000"/>
              </a:lnSpc>
            </a:pP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5 тасида лочин, бургут, қирғий</a:t>
            </a:r>
            <a:r>
              <a:rPr lang="uz-Cyrl-UZ" sz="1200" dirty="0">
                <a:latin typeface="Times New Roman" panose="02020603050405020304" pitchFamily="18" charset="0"/>
                <a:ea typeface="Times New Roman" panose="02020603050405020304" pitchFamily="18" charset="0"/>
                <a:cs typeface="Times New Roman" panose="02020603050405020304" pitchFamily="18" charset="0"/>
              </a:rPr>
              <a:t> </a:t>
            </a:r>
          </a:p>
          <a:p>
            <a:pPr marL="257175" indent="-257175" algn="just">
              <a:lnSpc>
                <a:spcPct val="107000"/>
              </a:lnSpc>
            </a:pP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1 та амударё катта куракбуруни</a:t>
            </a:r>
            <a:r>
              <a:rPr lang="uz-Cyrl-UZ" sz="1200" dirty="0">
                <a:latin typeface="Times New Roman" panose="02020603050405020304" pitchFamily="18" charset="0"/>
                <a:ea typeface="Times New Roman" panose="02020603050405020304" pitchFamily="18" charset="0"/>
                <a:cs typeface="Times New Roman" panose="02020603050405020304" pitchFamily="18" charset="0"/>
              </a:rPr>
              <a:t> </a:t>
            </a:r>
          </a:p>
          <a:p>
            <a:pPr marL="257175" indent="-257175" algn="just">
              <a:lnSpc>
                <a:spcPct val="107000"/>
              </a:lnSpc>
            </a:pP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1 та </a:t>
            </a:r>
            <a:r>
              <a:rPr lang="uz-Cyrl-UZ" sz="1200" dirty="0">
                <a:latin typeface="Times New Roman" panose="02020603050405020304" pitchFamily="18" charset="0"/>
                <a:ea typeface="Times New Roman" panose="02020603050405020304" pitchFamily="18" charset="0"/>
                <a:cs typeface="Times New Roman" panose="02020603050405020304" pitchFamily="18" charset="0"/>
              </a:rPr>
              <a:t>жайронларни кўпайтириш бўйича </a:t>
            </a: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Жайрон БИП</a:t>
            </a:r>
            <a:r>
              <a:rPr lang="uz-Cyrl-UZ" sz="1200" dirty="0">
                <a:latin typeface="Times New Roman" panose="02020603050405020304" pitchFamily="18" charset="0"/>
                <a:ea typeface="Times New Roman" panose="02020603050405020304" pitchFamily="18" charset="0"/>
                <a:cs typeface="Times New Roman" panose="02020603050405020304" pitchFamily="18" charset="0"/>
              </a:rPr>
              <a:t>, </a:t>
            </a:r>
          </a:p>
          <a:p>
            <a:pPr marL="257175" indent="-257175" algn="just">
              <a:lnSpc>
                <a:spcPct val="107000"/>
              </a:lnSpc>
            </a:pP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1 та Бухоро қўйи (уриал) </a:t>
            </a:r>
          </a:p>
          <a:p>
            <a:pPr marL="257175" indent="-257175" algn="just">
              <a:lnSpc>
                <a:spcPct val="107000"/>
              </a:lnSpc>
            </a:pPr>
            <a:r>
              <a:rPr lang="uz-Cyrl-UZ" sz="1200" b="1" dirty="0">
                <a:latin typeface="Times New Roman" panose="02020603050405020304" pitchFamily="18" charset="0"/>
                <a:ea typeface="Times New Roman" panose="02020603050405020304" pitchFamily="18" charset="0"/>
                <a:cs typeface="Times New Roman" panose="02020603050405020304" pitchFamily="18" charset="0"/>
              </a:rPr>
              <a:t>1 та Северцов қўйини</a:t>
            </a:r>
            <a:r>
              <a:rPr lang="uz-Cyrl-UZ" sz="1200" dirty="0">
                <a:latin typeface="Times New Roman" panose="02020603050405020304" pitchFamily="18" charset="0"/>
                <a:ea typeface="Times New Roman" panose="02020603050405020304" pitchFamily="18" charset="0"/>
                <a:cs typeface="Times New Roman" panose="02020603050405020304" pitchFamily="18" charset="0"/>
              </a:rPr>
              <a:t> ва бошқа турдаги ҳайвонларни кўпайтириш бўйича фаолият олиб борилмоқда. </a:t>
            </a:r>
          </a:p>
          <a:p>
            <a:pPr indent="337185" algn="just">
              <a:lnSpc>
                <a:spcPct val="107000"/>
              </a:lnSpc>
              <a:spcAft>
                <a:spcPts val="0"/>
              </a:spcAft>
            </a:pPr>
            <a:r>
              <a:rPr lang="uz-Cyrl-UZ" sz="1200" dirty="0">
                <a:latin typeface="Times New Roman" panose="02020603050405020304" pitchFamily="18" charset="0"/>
                <a:ea typeface="Calibri" panose="020F0502020204030204" pitchFamily="34" charset="0"/>
                <a:cs typeface="Times New Roman" panose="02020603050405020304" pitchFamily="18" charset="0"/>
              </a:rPr>
              <a:t>Навоий вилояти ҳудудида йўрға тувалоқни сақлаш ва кўпайтириш бўйича ихтисослаштирилган “Амирликнинг йўрға тувалоқни асраш маркази” (Emirates Centre for Conservation of Houbara) ҳамда Бухоро вилояти ҳудудида “Амирликнинг қушларни сақлаш ва кўпайтириш маркази” (Emirates Birds Breeding Center for Conservation) питомниклари Ўзбекистон Республикаси Қизил китобига киритилган йўрға тувалоқни (лат. Chlamydotis macqueenii) кўпайтириш ҳамда келгусида табиатга қўйиб юбориш мақсадида фойдаланиш учун ташкил этилган.</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endParaRPr lang="ru-RU" sz="1200" dirty="0"/>
          </a:p>
        </p:txBody>
      </p:sp>
      <p:sp>
        <p:nvSpPr>
          <p:cNvPr id="4" name="Заголовок 3"/>
          <p:cNvSpPr txBox="1">
            <a:spLocks noGrp="1"/>
          </p:cNvSpPr>
          <p:nvPr>
            <p:ph type="title"/>
          </p:nvPr>
        </p:nvSpPr>
        <p:spPr>
          <a:xfrm>
            <a:off x="617220" y="257069"/>
            <a:ext cx="7846060" cy="720197"/>
          </a:xfrm>
          <a:prstGeom prst="rect">
            <a:avLst/>
          </a:prstGeom>
          <a:noFill/>
        </p:spPr>
        <p:txBody>
          <a:bodyPr wrap="square" rtlCol="0">
            <a:spAutoFit/>
          </a:bodyPr>
          <a:lstStyle/>
          <a:p>
            <a:pPr lvl="0" algn="ctr" fontAlgn="t"/>
            <a:r>
              <a:rPr lang="uz-Cyrl-UZ" sz="24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Ноёб ва йўқолиб кетиш хавфи остидаги ҳайвон турлари сонини қайта тиклаш ва кўпайтириш </a:t>
            </a:r>
          </a:p>
        </p:txBody>
      </p:sp>
      <p:sp>
        <p:nvSpPr>
          <p:cNvPr id="5" name="Rectangle 7">
            <a:extLst>
              <a:ext uri="{FF2B5EF4-FFF2-40B4-BE49-F238E27FC236}">
                <a16:creationId xmlns:a16="http://schemas.microsoft.com/office/drawing/2014/main" xmlns="" id="{02C31DBC-8AAC-4023-9398-C0D67F7C93B4}"/>
              </a:ext>
            </a:extLst>
          </p:cNvPr>
          <p:cNvSpPr/>
          <p:nvPr/>
        </p:nvSpPr>
        <p:spPr>
          <a:xfrm flipV="1">
            <a:off x="-2" y="5058867"/>
            <a:ext cx="2345636" cy="99461"/>
          </a:xfrm>
          <a:prstGeom prst="rect">
            <a:avLst/>
          </a:prstGeom>
          <a:solidFill>
            <a:srgbClr val="79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6" name="Rectangle 8">
            <a:extLst>
              <a:ext uri="{FF2B5EF4-FFF2-40B4-BE49-F238E27FC236}">
                <a16:creationId xmlns:a16="http://schemas.microsoft.com/office/drawing/2014/main" xmlns="" id="{C31124DE-5520-447E-A0DB-D9EC2DAD2B4E}"/>
              </a:ext>
            </a:extLst>
          </p:cNvPr>
          <p:cNvSpPr/>
          <p:nvPr/>
        </p:nvSpPr>
        <p:spPr>
          <a:xfrm flipV="1">
            <a:off x="2345636" y="5058867"/>
            <a:ext cx="2361537" cy="99461"/>
          </a:xfrm>
          <a:prstGeom prst="rect">
            <a:avLst/>
          </a:prstGeom>
          <a:solidFill>
            <a:srgbClr val="009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7" name="Rectangle 9">
            <a:extLst>
              <a:ext uri="{FF2B5EF4-FFF2-40B4-BE49-F238E27FC236}">
                <a16:creationId xmlns:a16="http://schemas.microsoft.com/office/drawing/2014/main" xmlns="" id="{1DE18B27-4742-4C3D-9232-091C785C1755}"/>
              </a:ext>
            </a:extLst>
          </p:cNvPr>
          <p:cNvSpPr/>
          <p:nvPr/>
        </p:nvSpPr>
        <p:spPr>
          <a:xfrm flipV="1">
            <a:off x="4707173" y="5058867"/>
            <a:ext cx="2218413" cy="99461"/>
          </a:xfrm>
          <a:prstGeom prst="rect">
            <a:avLst/>
          </a:prstGeom>
          <a:solidFill>
            <a:srgbClr val="3A2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8" name="Rectangle 10">
            <a:extLst>
              <a:ext uri="{FF2B5EF4-FFF2-40B4-BE49-F238E27FC236}">
                <a16:creationId xmlns:a16="http://schemas.microsoft.com/office/drawing/2014/main" xmlns="" id="{A32126A8-D19D-423B-9BF6-5CB4A769FD25}"/>
              </a:ext>
            </a:extLst>
          </p:cNvPr>
          <p:cNvSpPr/>
          <p:nvPr/>
        </p:nvSpPr>
        <p:spPr>
          <a:xfrm flipV="1">
            <a:off x="6925586" y="5058867"/>
            <a:ext cx="2218413" cy="99461"/>
          </a:xfrm>
          <a:prstGeom prst="rect">
            <a:avLst/>
          </a:prstGeom>
          <a:solidFill>
            <a:srgbClr val="008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Tree>
    <p:extLst>
      <p:ext uri="{BB962C8B-B14F-4D97-AF65-F5344CB8AC3E}">
        <p14:creationId xmlns:p14="http://schemas.microsoft.com/office/powerpoint/2010/main" xmlns="" val="316716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371600"/>
            <a:ext cx="4617720" cy="3771900"/>
          </a:xfrm>
        </p:spPr>
        <p:txBody>
          <a:bodyPr>
            <a:normAutofit/>
          </a:bodyPr>
          <a:lstStyle/>
          <a:p>
            <a:pPr algn="just"/>
            <a:r>
              <a:rPr lang="ru-RU" sz="1800" b="1" dirty="0" err="1" smtClean="0"/>
              <a:t>Ёввойи</a:t>
            </a:r>
            <a:r>
              <a:rPr lang="ru-RU" sz="1800" b="1" dirty="0" smtClean="0"/>
              <a:t> </a:t>
            </a:r>
            <a:r>
              <a:rPr lang="ru-RU" sz="1800" b="1" dirty="0" err="1" smtClean="0"/>
              <a:t>ҳайвонларга </a:t>
            </a:r>
            <a:r>
              <a:rPr lang="ru-RU" sz="1800" b="1" dirty="0" smtClean="0"/>
              <a:t>улар </a:t>
            </a:r>
            <a:r>
              <a:rPr lang="ru-RU" sz="1800" b="1" dirty="0" err="1" smtClean="0"/>
              <a:t>тўсилган</a:t>
            </a:r>
            <a:r>
              <a:rPr lang="ru-RU" sz="1800" b="1" dirty="0" smtClean="0"/>
              <a:t> </a:t>
            </a:r>
            <a:r>
              <a:rPr lang="ru-RU" sz="1800" b="1" dirty="0" err="1" smtClean="0"/>
              <a:t>ҳудудда яшайдиган</a:t>
            </a:r>
            <a:r>
              <a:rPr lang="ru-RU" sz="1800" b="1" dirty="0" smtClean="0"/>
              <a:t>, </a:t>
            </a:r>
            <a:r>
              <a:rPr lang="ru-RU" sz="1800" b="1" dirty="0" err="1" smtClean="0"/>
              <a:t>эркин</a:t>
            </a:r>
            <a:r>
              <a:rPr lang="ru-RU" sz="1800" b="1" dirty="0" smtClean="0"/>
              <a:t> </a:t>
            </a:r>
            <a:r>
              <a:rPr lang="ru-RU" sz="1800" b="1" dirty="0" err="1" smtClean="0"/>
              <a:t>ҳаракатланадиган ва</a:t>
            </a:r>
            <a:r>
              <a:rPr lang="ru-RU" sz="1800" b="1" dirty="0" smtClean="0"/>
              <a:t> </a:t>
            </a:r>
            <a:r>
              <a:rPr lang="ru-RU" sz="1800" b="1" dirty="0" err="1" smtClean="0"/>
              <a:t>барча</a:t>
            </a:r>
            <a:r>
              <a:rPr lang="ru-RU" sz="1800" b="1" dirty="0" smtClean="0"/>
              <a:t> </a:t>
            </a:r>
            <a:r>
              <a:rPr lang="ru-RU" sz="1800" b="1" dirty="0" err="1" smtClean="0"/>
              <a:t>яшаш</a:t>
            </a:r>
            <a:r>
              <a:rPr lang="ru-RU" sz="1800" b="1" dirty="0" smtClean="0"/>
              <a:t> </a:t>
            </a:r>
            <a:r>
              <a:rPr lang="ru-RU" sz="1800" b="1" dirty="0" err="1" smtClean="0"/>
              <a:t>жараёнларини</a:t>
            </a:r>
            <a:r>
              <a:rPr lang="ru-RU" sz="1800" b="1" dirty="0" smtClean="0"/>
              <a:t> </a:t>
            </a:r>
            <a:r>
              <a:rPr lang="ru-RU" sz="1800" b="1" dirty="0" err="1" smtClean="0"/>
              <a:t>амалга</a:t>
            </a:r>
            <a:r>
              <a:rPr lang="ru-RU" sz="1800" b="1" dirty="0" smtClean="0"/>
              <a:t> </a:t>
            </a:r>
            <a:r>
              <a:rPr lang="ru-RU" sz="1800" b="1" dirty="0" err="1" smtClean="0"/>
              <a:t>оширадиган</a:t>
            </a:r>
            <a:r>
              <a:rPr lang="ru-RU" sz="1800" b="1" dirty="0" smtClean="0"/>
              <a:t>, </a:t>
            </a:r>
            <a:r>
              <a:rPr lang="ru-RU" sz="1800" b="1" dirty="0" err="1" smtClean="0"/>
              <a:t>асосан</a:t>
            </a:r>
            <a:r>
              <a:rPr lang="ru-RU" sz="1800" b="1" dirty="0" smtClean="0"/>
              <a:t> </a:t>
            </a:r>
            <a:r>
              <a:rPr lang="ru-RU" sz="1800" b="1" dirty="0" err="1" smtClean="0"/>
              <a:t>табиий</a:t>
            </a:r>
            <a:r>
              <a:rPr lang="ru-RU" sz="1800" b="1" dirty="0" smtClean="0"/>
              <a:t> </a:t>
            </a:r>
            <a:r>
              <a:rPr lang="ru-RU" sz="1800" b="1" dirty="0" err="1" smtClean="0"/>
              <a:t>озуқалар билан</a:t>
            </a:r>
            <a:r>
              <a:rPr lang="ru-RU" sz="1800" b="1" dirty="0" smtClean="0"/>
              <a:t> </a:t>
            </a:r>
            <a:r>
              <a:rPr lang="ru-RU" sz="1800" b="1" dirty="0" err="1" smtClean="0"/>
              <a:t>озиқланадиган ва</a:t>
            </a:r>
            <a:r>
              <a:rPr lang="ru-RU" sz="1800" b="1" dirty="0" smtClean="0"/>
              <a:t> </a:t>
            </a:r>
            <a:r>
              <a:rPr lang="ru-RU" sz="1800" b="1" dirty="0" err="1" smtClean="0"/>
              <a:t>умрининг</a:t>
            </a:r>
            <a:r>
              <a:rPr lang="ru-RU" sz="1800" b="1" dirty="0" smtClean="0"/>
              <a:t> </a:t>
            </a:r>
            <a:r>
              <a:rPr lang="ru-RU" sz="1800" b="1" dirty="0" err="1" smtClean="0"/>
              <a:t>кўп</a:t>
            </a:r>
            <a:r>
              <a:rPr lang="ru-RU" sz="1800" b="1" dirty="0" smtClean="0"/>
              <a:t> </a:t>
            </a:r>
            <a:r>
              <a:rPr lang="ru-RU" sz="1800" b="1" dirty="0" err="1" smtClean="0"/>
              <a:t>қисмини инсон</a:t>
            </a:r>
            <a:r>
              <a:rPr lang="ru-RU" sz="1800" b="1" dirty="0" smtClean="0"/>
              <a:t> </a:t>
            </a:r>
            <a:r>
              <a:rPr lang="ru-RU" sz="1800" b="1" dirty="0" err="1" smtClean="0"/>
              <a:t>аралашувисиз</a:t>
            </a:r>
            <a:r>
              <a:rPr lang="ru-RU" sz="1800" b="1" dirty="0" smtClean="0"/>
              <a:t> </a:t>
            </a:r>
            <a:r>
              <a:rPr lang="ru-RU" sz="1800" b="1" dirty="0" err="1" smtClean="0"/>
              <a:t>ўтказадиган</a:t>
            </a:r>
            <a:r>
              <a:rPr lang="ru-RU" sz="1800" b="1" dirty="0" smtClean="0"/>
              <a:t> </a:t>
            </a:r>
            <a:r>
              <a:rPr lang="ru-RU" sz="1800" b="1" dirty="0" err="1" smtClean="0"/>
              <a:t>шароитларнинг</a:t>
            </a:r>
            <a:r>
              <a:rPr lang="ru-RU" sz="1800" b="1" dirty="0" smtClean="0"/>
              <a:t> </a:t>
            </a:r>
            <a:r>
              <a:rPr lang="ru-RU" sz="1800" b="1" dirty="0" err="1" smtClean="0"/>
              <a:t>яратилиши</a:t>
            </a:r>
            <a:r>
              <a:rPr lang="ru-RU" sz="1800" b="1" dirty="0" smtClean="0"/>
              <a:t> </a:t>
            </a:r>
            <a:r>
              <a:rPr lang="ru-RU" sz="1800" b="1" dirty="0" err="1" smtClean="0"/>
              <a:t>ёввойи</a:t>
            </a:r>
            <a:r>
              <a:rPr lang="ru-RU" sz="1800" b="1" dirty="0" smtClean="0"/>
              <a:t> </a:t>
            </a:r>
            <a:r>
              <a:rPr lang="ru-RU" sz="1800" b="1" dirty="0" err="1" smtClean="0"/>
              <a:t>ҳайвонларни </a:t>
            </a:r>
            <a:r>
              <a:rPr lang="ru-RU" sz="1800" b="1" dirty="0" smtClean="0"/>
              <a:t>ярим </a:t>
            </a:r>
            <a:r>
              <a:rPr lang="ru-RU" sz="1800" b="1" dirty="0" err="1" smtClean="0"/>
              <a:t>эркин</a:t>
            </a:r>
            <a:r>
              <a:rPr lang="ru-RU" sz="1800" b="1" dirty="0" smtClean="0"/>
              <a:t> </a:t>
            </a:r>
            <a:r>
              <a:rPr lang="ru-RU" sz="1800" b="1" dirty="0" err="1" smtClean="0"/>
              <a:t>шароитларда</a:t>
            </a:r>
            <a:r>
              <a:rPr lang="ru-RU" sz="1800" b="1" dirty="0" smtClean="0"/>
              <a:t> </a:t>
            </a:r>
            <a:r>
              <a:rPr lang="ru-RU" sz="1800" b="1" dirty="0" err="1" smtClean="0"/>
              <a:t>сақлашдир</a:t>
            </a:r>
            <a:r>
              <a:rPr lang="ru-RU" sz="1800" b="1" dirty="0" smtClean="0"/>
              <a:t>.</a:t>
            </a:r>
            <a:endParaRPr lang="ru-RU" sz="1800" b="1" dirty="0" smtClean="0"/>
          </a:p>
          <a:p>
            <a:pPr algn="just"/>
            <a:endParaRPr lang="ru-RU" sz="1800" b="1" dirty="0"/>
          </a:p>
        </p:txBody>
      </p:sp>
      <p:sp>
        <p:nvSpPr>
          <p:cNvPr id="4" name="Номер слайда 3"/>
          <p:cNvSpPr>
            <a:spLocks noGrp="1"/>
          </p:cNvSpPr>
          <p:nvPr>
            <p:ph type="sldNum" sz="quarter" idx="12"/>
          </p:nvPr>
        </p:nvSpPr>
        <p:spPr/>
        <p:txBody>
          <a:bodyPr/>
          <a:lstStyle/>
          <a:p>
            <a:fld id="{83968CC8-9609-43C2-8FE7-A7C5642B8420}" type="slidenum">
              <a:rPr lang="ru-RU" smtClean="0"/>
              <a:pPr/>
              <a:t>2</a:t>
            </a:fld>
            <a:endParaRPr lang="ru-RU"/>
          </a:p>
        </p:txBody>
      </p:sp>
      <p:sp>
        <p:nvSpPr>
          <p:cNvPr id="2" name="Заголовок 1"/>
          <p:cNvSpPr>
            <a:spLocks noGrp="1"/>
          </p:cNvSpPr>
          <p:nvPr>
            <p:ph type="title"/>
          </p:nvPr>
        </p:nvSpPr>
        <p:spPr>
          <a:xfrm>
            <a:off x="822960" y="214953"/>
            <a:ext cx="7543800" cy="864700"/>
          </a:xfrm>
        </p:spPr>
        <p:txBody>
          <a:bodyPr>
            <a:noAutofit/>
          </a:bodyPr>
          <a:lstStyle/>
          <a:p>
            <a:pPr algn="ctr"/>
            <a:r>
              <a:rPr lang="ru-RU" sz="2000" b="1" cap="all" dirty="0" smtClean="0"/>
              <a:t>«ҲАЙВОНОТ ДУНЁСИНИ МУҲОФАЗА ҚИЛИШ ВА УНДАН ФОЙДАЛАНИШ ТЎҒРИСИДА»ГИ ЎЗБЕКИСТОН РЕСПУБЛИКАСИ </a:t>
            </a:r>
            <a:r>
              <a:rPr lang="ru-RU" sz="2000" b="1" cap="all" dirty="0" smtClean="0"/>
              <a:t>ҚОНУНИ</a:t>
            </a:r>
            <a:endParaRPr lang="ru-RU" sz="2000" dirty="0"/>
          </a:p>
        </p:txBody>
      </p:sp>
      <p:pic>
        <p:nvPicPr>
          <p:cNvPr id="1027" name="Picture 3" descr="C:\Users\Гавхар\Desktop\9a336a46e5daeec098ad5.jpg"/>
          <p:cNvPicPr>
            <a:picLocks noChangeAspect="1" noChangeArrowheads="1"/>
          </p:cNvPicPr>
          <p:nvPr/>
        </p:nvPicPr>
        <p:blipFill>
          <a:blip r:embed="rId2"/>
          <a:srcRect/>
          <a:stretch>
            <a:fillRect/>
          </a:stretch>
        </p:blipFill>
        <p:spPr bwMode="auto">
          <a:xfrm>
            <a:off x="4724400" y="1577340"/>
            <a:ext cx="4419600" cy="25374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461833" y="738130"/>
            <a:ext cx="4324119" cy="3921575"/>
          </a:xfrm>
        </p:spPr>
        <p:txBody>
          <a:bodyPr>
            <a:normAutofit fontScale="77500" lnSpcReduction="20000"/>
          </a:bodyPr>
          <a:lstStyle/>
          <a:p>
            <a:pPr algn="just"/>
            <a:r>
              <a:rPr lang="ru-RU" sz="2800" b="1" dirty="0" err="1" smtClean="0"/>
              <a:t>Ёввойи</a:t>
            </a:r>
            <a:r>
              <a:rPr lang="ru-RU" sz="2800" b="1" dirty="0" smtClean="0"/>
              <a:t> </a:t>
            </a:r>
            <a:r>
              <a:rPr lang="ru-RU" sz="2800" b="1" dirty="0" err="1" smtClean="0"/>
              <a:t>ҳайвонларга </a:t>
            </a:r>
            <a:r>
              <a:rPr lang="ru-RU" sz="2800" b="1" dirty="0" smtClean="0"/>
              <a:t>улар </a:t>
            </a:r>
            <a:r>
              <a:rPr lang="ru-RU" sz="2800" b="1" dirty="0" err="1" smtClean="0"/>
              <a:t>берк</a:t>
            </a:r>
            <a:r>
              <a:rPr lang="ru-RU" sz="2800" b="1" dirty="0" smtClean="0"/>
              <a:t> </a:t>
            </a:r>
            <a:r>
              <a:rPr lang="ru-RU" sz="2800" b="1" dirty="0" err="1" smtClean="0"/>
              <a:t>жойда</a:t>
            </a:r>
            <a:r>
              <a:rPr lang="ru-RU" sz="2800" b="1" dirty="0" smtClean="0"/>
              <a:t> (</a:t>
            </a:r>
            <a:r>
              <a:rPr lang="ru-RU" sz="2800" b="1" dirty="0" err="1" smtClean="0"/>
              <a:t>қафасда</a:t>
            </a:r>
            <a:r>
              <a:rPr lang="ru-RU" sz="2800" b="1" dirty="0" smtClean="0"/>
              <a:t>, </a:t>
            </a:r>
            <a:r>
              <a:rPr lang="ru-RU" sz="2800" b="1" dirty="0" err="1" smtClean="0"/>
              <a:t>темир</a:t>
            </a:r>
            <a:r>
              <a:rPr lang="ru-RU" sz="2800" b="1" dirty="0" smtClean="0"/>
              <a:t> </a:t>
            </a:r>
            <a:r>
              <a:rPr lang="ru-RU" sz="2800" b="1" dirty="0" err="1" smtClean="0"/>
              <a:t>панжарали</a:t>
            </a:r>
            <a:r>
              <a:rPr lang="ru-RU" sz="2800" b="1" dirty="0" smtClean="0"/>
              <a:t> </a:t>
            </a:r>
            <a:r>
              <a:rPr lang="ru-RU" sz="2800" b="1" dirty="0" err="1" smtClean="0"/>
              <a:t>жойда</a:t>
            </a:r>
            <a:r>
              <a:rPr lang="ru-RU" sz="2800" b="1" dirty="0" smtClean="0"/>
              <a:t>, </a:t>
            </a:r>
            <a:r>
              <a:rPr lang="ru-RU" sz="2800" b="1" dirty="0" err="1" smtClean="0"/>
              <a:t>боғланган ҳолда ва</a:t>
            </a:r>
            <a:r>
              <a:rPr lang="ru-RU" sz="2800" b="1" dirty="0" smtClean="0"/>
              <a:t> </a:t>
            </a:r>
            <a:r>
              <a:rPr lang="ru-RU" sz="2800" b="1" dirty="0" err="1" smtClean="0"/>
              <a:t>ҳоказо</a:t>
            </a:r>
            <a:r>
              <a:rPr lang="ru-RU" sz="2800" b="1" dirty="0" smtClean="0"/>
              <a:t>) </a:t>
            </a:r>
            <a:r>
              <a:rPr lang="ru-RU" sz="2800" b="1" dirty="0" err="1" smtClean="0"/>
              <a:t>яшайдиган</a:t>
            </a:r>
            <a:r>
              <a:rPr lang="ru-RU" sz="2800" b="1" dirty="0" smtClean="0"/>
              <a:t> </a:t>
            </a:r>
            <a:r>
              <a:rPr lang="ru-RU" sz="2800" b="1" dirty="0" err="1" smtClean="0"/>
              <a:t>шароитлар</a:t>
            </a:r>
            <a:r>
              <a:rPr lang="ru-RU" sz="2800" b="1" dirty="0" smtClean="0"/>
              <a:t> </a:t>
            </a:r>
            <a:r>
              <a:rPr lang="ru-RU" sz="2800" b="1" dirty="0" err="1" smtClean="0"/>
              <a:t>яратилиши</a:t>
            </a:r>
            <a:r>
              <a:rPr lang="ru-RU" sz="2800" b="1" dirty="0" smtClean="0"/>
              <a:t> </a:t>
            </a:r>
            <a:r>
              <a:rPr lang="ru-RU" sz="2800" b="1" dirty="0" err="1" smtClean="0"/>
              <a:t>ва</a:t>
            </a:r>
            <a:r>
              <a:rPr lang="ru-RU" sz="2800" b="1" dirty="0" smtClean="0"/>
              <a:t> </a:t>
            </a:r>
            <a:r>
              <a:rPr lang="ru-RU" sz="2800" b="1" dirty="0" err="1" smtClean="0"/>
              <a:t>уларнинг</a:t>
            </a:r>
            <a:r>
              <a:rPr lang="ru-RU" sz="2800" b="1" dirty="0" smtClean="0"/>
              <a:t> </a:t>
            </a:r>
            <a:r>
              <a:rPr lang="ru-RU" sz="2800" b="1" dirty="0" err="1" smtClean="0"/>
              <a:t>яшаш</a:t>
            </a:r>
            <a:r>
              <a:rPr lang="ru-RU" sz="2800" b="1" dirty="0" smtClean="0"/>
              <a:t> </a:t>
            </a:r>
            <a:r>
              <a:rPr lang="ru-RU" sz="2800" b="1" dirty="0" err="1" smtClean="0"/>
              <a:t>жараёнида</a:t>
            </a:r>
            <a:r>
              <a:rPr lang="ru-RU" sz="2800" b="1" dirty="0" smtClean="0"/>
              <a:t> </a:t>
            </a:r>
            <a:r>
              <a:rPr lang="ru-RU" sz="2800" b="1" dirty="0" err="1" smtClean="0"/>
              <a:t>тўлиқ равишда</a:t>
            </a:r>
            <a:r>
              <a:rPr lang="ru-RU" sz="2800" b="1" dirty="0" smtClean="0"/>
              <a:t> </a:t>
            </a:r>
            <a:r>
              <a:rPr lang="ru-RU" sz="2800" b="1" dirty="0" err="1" smtClean="0"/>
              <a:t>инсонга</a:t>
            </a:r>
            <a:r>
              <a:rPr lang="ru-RU" sz="2800" b="1" dirty="0" smtClean="0"/>
              <a:t> </a:t>
            </a:r>
            <a:r>
              <a:rPr lang="ru-RU" sz="2800" b="1" dirty="0" err="1" smtClean="0"/>
              <a:t>боғлиқ бўлиши</a:t>
            </a:r>
            <a:r>
              <a:rPr lang="ru-RU" sz="2800" b="1" dirty="0" smtClean="0"/>
              <a:t> </a:t>
            </a:r>
            <a:r>
              <a:rPr lang="ru-RU" sz="2800" b="1" dirty="0" err="1" smtClean="0"/>
              <a:t>ёввойи</a:t>
            </a:r>
            <a:r>
              <a:rPr lang="ru-RU" sz="2800" b="1" dirty="0" smtClean="0"/>
              <a:t> </a:t>
            </a:r>
            <a:r>
              <a:rPr lang="ru-RU" sz="2800" b="1" dirty="0" err="1" smtClean="0"/>
              <a:t>ҳайвонларни сунъий</a:t>
            </a:r>
            <a:r>
              <a:rPr lang="ru-RU" sz="2800" b="1" dirty="0" smtClean="0"/>
              <a:t> </a:t>
            </a:r>
            <a:r>
              <a:rPr lang="ru-RU" sz="2800" b="1" dirty="0" err="1" smtClean="0"/>
              <a:t>яратилган</a:t>
            </a:r>
            <a:r>
              <a:rPr lang="ru-RU" sz="2800" b="1" dirty="0" smtClean="0"/>
              <a:t> </a:t>
            </a:r>
            <a:r>
              <a:rPr lang="ru-RU" sz="2800" b="1" dirty="0" err="1" smtClean="0"/>
              <a:t>яшаш</a:t>
            </a:r>
            <a:r>
              <a:rPr lang="ru-RU" sz="2800" b="1" dirty="0" smtClean="0"/>
              <a:t> </a:t>
            </a:r>
            <a:r>
              <a:rPr lang="ru-RU" sz="2800" b="1" dirty="0" err="1" smtClean="0"/>
              <a:t>муҳитида ёки</a:t>
            </a:r>
            <a:r>
              <a:rPr lang="ru-RU" sz="2800" b="1" dirty="0" smtClean="0"/>
              <a:t> </a:t>
            </a:r>
            <a:r>
              <a:rPr lang="ru-RU" sz="2800" b="1" dirty="0" err="1" smtClean="0"/>
              <a:t>тутқунликда сақлашдир</a:t>
            </a:r>
            <a:r>
              <a:rPr lang="ru-RU" sz="2800" b="1" dirty="0" smtClean="0"/>
              <a:t>.</a:t>
            </a:r>
            <a:endParaRPr lang="ru-RU" sz="2800" b="1" dirty="0" smtClean="0"/>
          </a:p>
        </p:txBody>
      </p:sp>
      <p:sp>
        <p:nvSpPr>
          <p:cNvPr id="3" name="Номер слайда 2"/>
          <p:cNvSpPr>
            <a:spLocks noGrp="1"/>
          </p:cNvSpPr>
          <p:nvPr>
            <p:ph type="sldNum" sz="quarter" idx="12"/>
          </p:nvPr>
        </p:nvSpPr>
        <p:spPr/>
        <p:txBody>
          <a:bodyPr/>
          <a:lstStyle/>
          <a:p>
            <a:fld id="{83968CC8-9609-43C2-8FE7-A7C5642B8420}" type="slidenum">
              <a:rPr lang="ru-RU" smtClean="0"/>
              <a:pPr/>
              <a:t>3</a:t>
            </a:fld>
            <a:endParaRPr lang="ru-RU"/>
          </a:p>
        </p:txBody>
      </p:sp>
      <p:pic>
        <p:nvPicPr>
          <p:cNvPr id="6" name="Объект 3" descr="C:\Users\User\Downloads\Telegram Desktop\photo_2020-06-15_11-14-16.jp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724" y="583895"/>
            <a:ext cx="3707956" cy="406579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1943" y="932610"/>
            <a:ext cx="7543800" cy="3017520"/>
          </a:xfrm>
        </p:spPr>
        <p:txBody>
          <a:bodyPr>
            <a:noAutofit/>
          </a:bodyPr>
          <a:lstStyle/>
          <a:p>
            <a:pPr>
              <a:buNone/>
            </a:pPr>
            <a:endParaRPr lang="ru-RU" sz="1800" b="1" dirty="0" smtClean="0"/>
          </a:p>
          <a:p>
            <a:r>
              <a:rPr lang="ru-RU" sz="1800" b="1" dirty="0" err="1" smtClean="0"/>
              <a:t>Ёввойи</a:t>
            </a:r>
            <a:r>
              <a:rPr lang="ru-RU" sz="1800" b="1" dirty="0" smtClean="0"/>
              <a:t> </a:t>
            </a:r>
            <a:r>
              <a:rPr lang="ru-RU" sz="1800" b="1" dirty="0" err="1" smtClean="0"/>
              <a:t>ҳайвонларни урчитиш</a:t>
            </a:r>
            <a:r>
              <a:rPr lang="ru-RU" sz="1800" b="1" dirty="0" smtClean="0"/>
              <a:t>, </a:t>
            </a:r>
            <a:r>
              <a:rPr lang="ru-RU" sz="1800" b="1" dirty="0" err="1" smtClean="0"/>
              <a:t>илмий</a:t>
            </a:r>
            <a:r>
              <a:rPr lang="ru-RU" sz="1800" b="1" dirty="0" smtClean="0"/>
              <a:t> </a:t>
            </a:r>
            <a:r>
              <a:rPr lang="ru-RU" sz="1800" b="1" dirty="0" err="1" smtClean="0"/>
              <a:t>тадқиқотлар ўтказиш</a:t>
            </a:r>
            <a:r>
              <a:rPr lang="ru-RU" sz="1800" b="1" dirty="0" smtClean="0"/>
              <a:t>, </a:t>
            </a:r>
            <a:r>
              <a:rPr lang="ru-RU" sz="1800" b="1" dirty="0" err="1" smtClean="0"/>
              <a:t>намойиш</a:t>
            </a:r>
            <a:r>
              <a:rPr lang="ru-RU" sz="1800" b="1" dirty="0" smtClean="0"/>
              <a:t> </a:t>
            </a:r>
            <a:r>
              <a:rPr lang="ru-RU" sz="1800" b="1" dirty="0" err="1" smtClean="0"/>
              <a:t>қилиш, такрор</a:t>
            </a:r>
            <a:r>
              <a:rPr lang="ru-RU" sz="1800" b="1" dirty="0" smtClean="0"/>
              <a:t> </a:t>
            </a:r>
            <a:r>
              <a:rPr lang="ru-RU" sz="1800" b="1" dirty="0" err="1" smtClean="0"/>
              <a:t>кўпайтириш</a:t>
            </a:r>
            <a:r>
              <a:rPr lang="ru-RU" sz="1800" b="1" dirty="0" smtClean="0"/>
              <a:t>, </a:t>
            </a:r>
            <a:r>
              <a:rPr lang="ru-RU" sz="1800" b="1" dirty="0" err="1" smtClean="0"/>
              <a:t>шунингдек</a:t>
            </a:r>
            <a:r>
              <a:rPr lang="ru-RU" sz="1800" b="1" dirty="0" smtClean="0"/>
              <a:t> </a:t>
            </a:r>
            <a:r>
              <a:rPr lang="ru-RU" sz="1800" b="1" dirty="0" err="1" smtClean="0"/>
              <a:t>тижорат</a:t>
            </a:r>
            <a:r>
              <a:rPr lang="ru-RU" sz="1800" b="1" dirty="0" smtClean="0"/>
              <a:t> </a:t>
            </a:r>
            <a:r>
              <a:rPr lang="ru-RU" sz="1800" b="1" dirty="0" err="1" smtClean="0"/>
              <a:t>мақсадларида </a:t>
            </a:r>
            <a:r>
              <a:rPr lang="ru-RU" sz="1800" b="1" dirty="0" smtClean="0"/>
              <a:t>ярим </a:t>
            </a:r>
            <a:r>
              <a:rPr lang="ru-RU" sz="1800" b="1" dirty="0" err="1" smtClean="0"/>
              <a:t>эркин</a:t>
            </a:r>
            <a:r>
              <a:rPr lang="ru-RU" sz="1800" b="1" dirty="0" smtClean="0"/>
              <a:t> </a:t>
            </a:r>
            <a:r>
              <a:rPr lang="ru-RU" sz="1800" b="1" dirty="0" err="1" smtClean="0"/>
              <a:t>шароитларда</a:t>
            </a:r>
            <a:r>
              <a:rPr lang="ru-RU" sz="1800" b="1" dirty="0" smtClean="0"/>
              <a:t>, </a:t>
            </a:r>
            <a:r>
              <a:rPr lang="ru-RU" sz="1800" b="1" dirty="0" err="1" smtClean="0"/>
              <a:t>сунъий</a:t>
            </a:r>
            <a:r>
              <a:rPr lang="ru-RU" sz="1800" b="1" dirty="0" smtClean="0"/>
              <a:t> </a:t>
            </a:r>
            <a:r>
              <a:rPr lang="ru-RU" sz="1800" b="1" dirty="0" err="1" smtClean="0"/>
              <a:t>яратилган</a:t>
            </a:r>
            <a:r>
              <a:rPr lang="ru-RU" sz="1800" b="1" dirty="0" smtClean="0"/>
              <a:t> </a:t>
            </a:r>
            <a:r>
              <a:rPr lang="ru-RU" sz="1800" b="1" dirty="0" err="1" smtClean="0"/>
              <a:t>яшаш</a:t>
            </a:r>
            <a:r>
              <a:rPr lang="ru-RU" sz="1800" b="1" dirty="0" smtClean="0"/>
              <a:t> </a:t>
            </a:r>
            <a:r>
              <a:rPr lang="ru-RU" sz="1800" b="1" dirty="0" err="1" smtClean="0"/>
              <a:t>муҳитида ёки</a:t>
            </a:r>
            <a:r>
              <a:rPr lang="ru-RU" sz="1800" b="1" dirty="0" smtClean="0"/>
              <a:t> </a:t>
            </a:r>
            <a:r>
              <a:rPr lang="ru-RU" sz="1800" b="1" dirty="0" err="1" smtClean="0"/>
              <a:t>тутқунликда сақлашга Ўзбекистон</a:t>
            </a:r>
            <a:r>
              <a:rPr lang="ru-RU" sz="1800" b="1" dirty="0" smtClean="0"/>
              <a:t> </a:t>
            </a:r>
            <a:r>
              <a:rPr lang="ru-RU" sz="1800" b="1" dirty="0" err="1" smtClean="0"/>
              <a:t>Республикаси</a:t>
            </a:r>
            <a:r>
              <a:rPr lang="ru-RU" sz="1800" b="1" dirty="0" smtClean="0"/>
              <a:t> Экология </a:t>
            </a:r>
            <a:r>
              <a:rPr lang="ru-RU" sz="1800" b="1" dirty="0" err="1" smtClean="0"/>
              <a:t>ва</a:t>
            </a:r>
            <a:r>
              <a:rPr lang="ru-RU" sz="1800" b="1" dirty="0" smtClean="0"/>
              <a:t> </a:t>
            </a:r>
            <a:r>
              <a:rPr lang="ru-RU" sz="1800" b="1" dirty="0" err="1" smtClean="0"/>
              <a:t>атроф-муҳитни муҳофаза қилиш давлат</a:t>
            </a:r>
            <a:r>
              <a:rPr lang="ru-RU" sz="1800" b="1" dirty="0" smtClean="0"/>
              <a:t> </a:t>
            </a:r>
            <a:r>
              <a:rPr lang="ru-RU" sz="1800" b="1" dirty="0" err="1" smtClean="0"/>
              <a:t>қўмитасининг рухсатномалари</a:t>
            </a:r>
            <a:r>
              <a:rPr lang="ru-RU" sz="1800" b="1" dirty="0" smtClean="0"/>
              <a:t> </a:t>
            </a:r>
            <a:r>
              <a:rPr lang="ru-RU" sz="1800" b="1" dirty="0" err="1" smtClean="0"/>
              <a:t>асосида</a:t>
            </a:r>
            <a:r>
              <a:rPr lang="ru-RU" sz="1800" b="1" dirty="0" smtClean="0"/>
              <a:t> </a:t>
            </a:r>
            <a:r>
              <a:rPr lang="ru-RU" sz="1800" b="1" dirty="0" err="1" smtClean="0"/>
              <a:t>йўл</a:t>
            </a:r>
            <a:r>
              <a:rPr lang="ru-RU" sz="1800" b="1" dirty="0" smtClean="0"/>
              <a:t> </a:t>
            </a:r>
            <a:r>
              <a:rPr lang="ru-RU" sz="1800" b="1" dirty="0" err="1" smtClean="0"/>
              <a:t>қўйилади</a:t>
            </a:r>
            <a:r>
              <a:rPr lang="ru-RU" sz="1800" b="1" dirty="0" smtClean="0"/>
              <a:t>.</a:t>
            </a:r>
          </a:p>
          <a:p>
            <a:endParaRPr lang="ru-RU" sz="1800" b="1" dirty="0"/>
          </a:p>
        </p:txBody>
      </p:sp>
      <p:sp>
        <p:nvSpPr>
          <p:cNvPr id="4" name="Номер слайда 3"/>
          <p:cNvSpPr>
            <a:spLocks noGrp="1"/>
          </p:cNvSpPr>
          <p:nvPr>
            <p:ph type="sldNum" sz="quarter" idx="12"/>
          </p:nvPr>
        </p:nvSpPr>
        <p:spPr/>
        <p:txBody>
          <a:bodyPr/>
          <a:lstStyle/>
          <a:p>
            <a:fld id="{83968CC8-9609-43C2-8FE7-A7C5642B8420}" type="slidenum">
              <a:rPr lang="ru-RU" smtClean="0"/>
              <a:pPr/>
              <a:t>4</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86410" y="494052"/>
            <a:ext cx="4560984" cy="3394472"/>
          </a:xfrm>
        </p:spPr>
        <p:txBody>
          <a:bodyPr>
            <a:noAutofit/>
          </a:bodyPr>
          <a:lstStyle/>
          <a:p>
            <a:pPr algn="just"/>
            <a:r>
              <a:rPr lang="ru-RU" sz="1800" b="1" dirty="0" err="1" smtClean="0"/>
              <a:t>Ўзбекистон</a:t>
            </a:r>
            <a:r>
              <a:rPr lang="ru-RU" sz="1800" b="1" dirty="0" smtClean="0"/>
              <a:t> </a:t>
            </a:r>
            <a:r>
              <a:rPr lang="ru-RU" sz="1800" b="1" dirty="0" err="1" smtClean="0"/>
              <a:t>Республикаси</a:t>
            </a:r>
            <a:r>
              <a:rPr lang="ru-RU" sz="1800" b="1" dirty="0" smtClean="0"/>
              <a:t> </a:t>
            </a:r>
            <a:r>
              <a:rPr lang="ru-RU" sz="1800" b="1" dirty="0" err="1" smtClean="0"/>
              <a:t>Қизил китобига</a:t>
            </a:r>
            <a:r>
              <a:rPr lang="ru-RU" sz="1800" b="1" dirty="0" smtClean="0"/>
              <a:t> </a:t>
            </a:r>
            <a:r>
              <a:rPr lang="ru-RU" sz="1800" b="1" dirty="0" err="1" smtClean="0"/>
              <a:t>киритилган</a:t>
            </a:r>
            <a:r>
              <a:rPr lang="ru-RU" sz="1800" b="1" dirty="0" smtClean="0"/>
              <a:t> </a:t>
            </a:r>
            <a:r>
              <a:rPr lang="ru-RU" sz="1800" b="1" dirty="0" err="1" smtClean="0"/>
              <a:t>ёввойи</a:t>
            </a:r>
            <a:r>
              <a:rPr lang="ru-RU" sz="1800" b="1" dirty="0" smtClean="0"/>
              <a:t> </a:t>
            </a:r>
            <a:r>
              <a:rPr lang="ru-RU" sz="1800" b="1" dirty="0" err="1" smtClean="0"/>
              <a:t>ҳайвонларни, шунингдек</a:t>
            </a:r>
            <a:r>
              <a:rPr lang="ru-RU" sz="1800" b="1" dirty="0" smtClean="0"/>
              <a:t> </a:t>
            </a:r>
            <a:r>
              <a:rPr lang="ru-RU" sz="1800" b="1" dirty="0" err="1" smtClean="0"/>
              <a:t>заҳарли ҳайвонларни </a:t>
            </a:r>
            <a:r>
              <a:rPr lang="ru-RU" sz="1800" b="1" dirty="0" smtClean="0"/>
              <a:t>ярим </a:t>
            </a:r>
            <a:r>
              <a:rPr lang="ru-RU" sz="1800" b="1" dirty="0" err="1" smtClean="0"/>
              <a:t>эркин</a:t>
            </a:r>
            <a:r>
              <a:rPr lang="ru-RU" sz="1800" b="1" dirty="0" smtClean="0"/>
              <a:t> </a:t>
            </a:r>
            <a:r>
              <a:rPr lang="ru-RU" sz="1800" b="1" dirty="0" err="1" smtClean="0"/>
              <a:t>шароитларда</a:t>
            </a:r>
            <a:r>
              <a:rPr lang="ru-RU" sz="1800" b="1" dirty="0" smtClean="0"/>
              <a:t>, </a:t>
            </a:r>
            <a:r>
              <a:rPr lang="ru-RU" sz="1800" b="1" dirty="0" err="1" smtClean="0"/>
              <a:t>сунъий</a:t>
            </a:r>
            <a:r>
              <a:rPr lang="ru-RU" sz="1800" b="1" dirty="0" smtClean="0"/>
              <a:t> </a:t>
            </a:r>
            <a:r>
              <a:rPr lang="ru-RU" sz="1800" b="1" dirty="0" err="1" smtClean="0"/>
              <a:t>яратилган</a:t>
            </a:r>
            <a:r>
              <a:rPr lang="ru-RU" sz="1800" b="1" dirty="0" smtClean="0"/>
              <a:t> </a:t>
            </a:r>
            <a:r>
              <a:rPr lang="ru-RU" sz="1800" b="1" dirty="0" err="1" smtClean="0"/>
              <a:t>яшаш</a:t>
            </a:r>
            <a:r>
              <a:rPr lang="ru-RU" sz="1800" b="1" dirty="0" smtClean="0"/>
              <a:t> </a:t>
            </a:r>
            <a:r>
              <a:rPr lang="ru-RU" sz="1800" b="1" dirty="0" err="1" smtClean="0"/>
              <a:t>муҳитида ёки</a:t>
            </a:r>
            <a:r>
              <a:rPr lang="ru-RU" sz="1800" b="1" dirty="0" smtClean="0"/>
              <a:t> </a:t>
            </a:r>
            <a:r>
              <a:rPr lang="ru-RU" sz="1800" b="1" dirty="0" err="1" smtClean="0"/>
              <a:t>тутқунликда сақлашга Ўзбекистон</a:t>
            </a:r>
            <a:r>
              <a:rPr lang="ru-RU" sz="1800" b="1" dirty="0" smtClean="0"/>
              <a:t> </a:t>
            </a:r>
            <a:r>
              <a:rPr lang="ru-RU" sz="1800" b="1" dirty="0" err="1" smtClean="0"/>
              <a:t>Республикаси</a:t>
            </a:r>
            <a:r>
              <a:rPr lang="ru-RU" sz="1800" b="1" dirty="0" smtClean="0"/>
              <a:t> Экология </a:t>
            </a:r>
            <a:r>
              <a:rPr lang="ru-RU" sz="1800" b="1" dirty="0" err="1" smtClean="0"/>
              <a:t>ва</a:t>
            </a:r>
            <a:r>
              <a:rPr lang="ru-RU" sz="1800" b="1" dirty="0" smtClean="0"/>
              <a:t> </a:t>
            </a:r>
            <a:r>
              <a:rPr lang="ru-RU" sz="1800" b="1" dirty="0" err="1" smtClean="0"/>
              <a:t>атроф-муҳитни муҳофаза қилиш давлат</a:t>
            </a:r>
            <a:r>
              <a:rPr lang="ru-RU" sz="1800" b="1" dirty="0" smtClean="0"/>
              <a:t> </a:t>
            </a:r>
            <a:r>
              <a:rPr lang="ru-RU" sz="1800" b="1" dirty="0" err="1" smtClean="0"/>
              <a:t>қўмитасининг рухсатномалари</a:t>
            </a:r>
            <a:r>
              <a:rPr lang="ru-RU" sz="1800" b="1" dirty="0" smtClean="0"/>
              <a:t> </a:t>
            </a:r>
            <a:r>
              <a:rPr lang="ru-RU" sz="1800" b="1" dirty="0" err="1" smtClean="0"/>
              <a:t>асосида</a:t>
            </a:r>
            <a:r>
              <a:rPr lang="ru-RU" sz="1800" b="1" dirty="0" smtClean="0"/>
              <a:t>, </a:t>
            </a:r>
            <a:r>
              <a:rPr lang="ru-RU" sz="1800" b="1" dirty="0" err="1" smtClean="0"/>
              <a:t>Ўзбекистон</a:t>
            </a:r>
            <a:r>
              <a:rPr lang="ru-RU" sz="1800" b="1" dirty="0" smtClean="0"/>
              <a:t> </a:t>
            </a:r>
            <a:r>
              <a:rPr lang="ru-RU" sz="1800" b="1" dirty="0" err="1" smtClean="0"/>
              <a:t>Республикаси</a:t>
            </a:r>
            <a:r>
              <a:rPr lang="ru-RU" sz="1800" b="1" dirty="0" smtClean="0"/>
              <a:t> </a:t>
            </a:r>
            <a:r>
              <a:rPr lang="ru-RU" sz="1800" b="1" dirty="0" err="1" smtClean="0"/>
              <a:t>Фанлар</a:t>
            </a:r>
            <a:r>
              <a:rPr lang="ru-RU" sz="1800" b="1" dirty="0" smtClean="0"/>
              <a:t> </a:t>
            </a:r>
            <a:r>
              <a:rPr lang="ru-RU" sz="1800" b="1" dirty="0" err="1" smtClean="0"/>
              <a:t>академияси</a:t>
            </a:r>
            <a:r>
              <a:rPr lang="ru-RU" sz="1800" b="1" dirty="0" smtClean="0"/>
              <a:t> </a:t>
            </a:r>
            <a:r>
              <a:rPr lang="ru-RU" sz="1800" b="1" dirty="0" err="1" smtClean="0"/>
              <a:t>билан</a:t>
            </a:r>
            <a:r>
              <a:rPr lang="ru-RU" sz="1800" b="1" dirty="0" smtClean="0"/>
              <a:t> </a:t>
            </a:r>
            <a:r>
              <a:rPr lang="ru-RU" sz="1800" b="1" dirty="0" err="1" smtClean="0"/>
              <a:t>келишган</a:t>
            </a:r>
            <a:r>
              <a:rPr lang="ru-RU" sz="1800" b="1" dirty="0" smtClean="0"/>
              <a:t> </a:t>
            </a:r>
            <a:r>
              <a:rPr lang="ru-RU" sz="1800" b="1" dirty="0" err="1" smtClean="0"/>
              <a:t>ҳолда ташкил</a:t>
            </a:r>
            <a:r>
              <a:rPr lang="ru-RU" sz="1800" b="1" dirty="0" smtClean="0"/>
              <a:t> </a:t>
            </a:r>
            <a:r>
              <a:rPr lang="ru-RU" sz="1800" b="1" dirty="0" err="1" smtClean="0"/>
              <a:t>этиладиган</a:t>
            </a:r>
            <a:r>
              <a:rPr lang="ru-RU" sz="1800" b="1" dirty="0" smtClean="0"/>
              <a:t> </a:t>
            </a:r>
            <a:r>
              <a:rPr lang="ru-RU" sz="1800" b="1" dirty="0" err="1" smtClean="0"/>
              <a:t>махсус</a:t>
            </a:r>
            <a:r>
              <a:rPr lang="ru-RU" sz="1800" b="1" dirty="0" smtClean="0"/>
              <a:t> </a:t>
            </a:r>
            <a:r>
              <a:rPr lang="ru-RU" sz="1800" b="1" dirty="0" err="1" smtClean="0"/>
              <a:t>питомниклардагина</a:t>
            </a:r>
            <a:r>
              <a:rPr lang="ru-RU" sz="1800" b="1" dirty="0" smtClean="0"/>
              <a:t> </a:t>
            </a:r>
            <a:r>
              <a:rPr lang="ru-RU" sz="1800" b="1" dirty="0" err="1" smtClean="0"/>
              <a:t>йўл</a:t>
            </a:r>
            <a:r>
              <a:rPr lang="ru-RU" sz="1800" b="1" dirty="0" smtClean="0"/>
              <a:t> </a:t>
            </a:r>
            <a:r>
              <a:rPr lang="ru-RU" sz="1800" b="1" dirty="0" err="1" smtClean="0"/>
              <a:t>қўйилади</a:t>
            </a:r>
            <a:r>
              <a:rPr lang="ru-RU" sz="1800" b="1" dirty="0" smtClean="0"/>
              <a:t>.</a:t>
            </a:r>
            <a:endParaRPr lang="ru-RU" sz="1800" b="1" dirty="0" smtClean="0"/>
          </a:p>
        </p:txBody>
      </p:sp>
      <p:sp>
        <p:nvSpPr>
          <p:cNvPr id="4" name="Номер слайда 3"/>
          <p:cNvSpPr>
            <a:spLocks noGrp="1"/>
          </p:cNvSpPr>
          <p:nvPr>
            <p:ph type="sldNum" sz="quarter" idx="12"/>
          </p:nvPr>
        </p:nvSpPr>
        <p:spPr/>
        <p:txBody>
          <a:bodyPr/>
          <a:lstStyle/>
          <a:p>
            <a:fld id="{83968CC8-9609-43C2-8FE7-A7C5642B8420}" type="slidenum">
              <a:rPr lang="ru-RU" smtClean="0"/>
              <a:pPr/>
              <a:t>5</a:t>
            </a:fld>
            <a:endParaRPr lang="ru-RU"/>
          </a:p>
        </p:txBody>
      </p:sp>
      <p:pic>
        <p:nvPicPr>
          <p:cNvPr id="16386" name="Picture 2" descr="https://gid-vietnam.ru/wp-content/uploads/Zmeinaya-ferma-dong-tam/Zmeinaya-ferma-dong-tam_(12).jpg"/>
          <p:cNvPicPr>
            <a:picLocks noChangeAspect="1" noChangeArrowheads="1"/>
          </p:cNvPicPr>
          <p:nvPr/>
        </p:nvPicPr>
        <p:blipFill>
          <a:blip r:embed="rId2"/>
          <a:srcRect b="11750"/>
          <a:stretch>
            <a:fillRect/>
          </a:stretch>
        </p:blipFill>
        <p:spPr bwMode="auto">
          <a:xfrm>
            <a:off x="419980" y="159216"/>
            <a:ext cx="3623210" cy="2374663"/>
          </a:xfrm>
          <a:prstGeom prst="rect">
            <a:avLst/>
          </a:prstGeom>
          <a:noFill/>
        </p:spPr>
      </p:pic>
      <p:pic>
        <p:nvPicPr>
          <p:cNvPr id="16388" name="Picture 4" descr="https://muzeon.ru/uploads/posts/2018-10/1538632090_yan.png"/>
          <p:cNvPicPr>
            <a:picLocks noChangeAspect="1" noChangeArrowheads="1"/>
          </p:cNvPicPr>
          <p:nvPr/>
        </p:nvPicPr>
        <p:blipFill>
          <a:blip r:embed="rId3"/>
          <a:srcRect/>
          <a:stretch>
            <a:fillRect/>
          </a:stretch>
        </p:blipFill>
        <p:spPr bwMode="auto">
          <a:xfrm>
            <a:off x="374574" y="2638998"/>
            <a:ext cx="3756752" cy="25045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308472"/>
            <a:ext cx="4087258" cy="3954626"/>
          </a:xfrm>
        </p:spPr>
        <p:txBody>
          <a:bodyPr>
            <a:noAutofit/>
          </a:bodyPr>
          <a:lstStyle/>
          <a:p>
            <a:pPr algn="just"/>
            <a:r>
              <a:rPr lang="ru-RU" sz="2000" b="1" dirty="0" smtClean="0"/>
              <a:t>Ярим </a:t>
            </a:r>
            <a:r>
              <a:rPr lang="ru-RU" sz="2000" b="1" dirty="0" err="1" smtClean="0"/>
              <a:t>эркин</a:t>
            </a:r>
            <a:r>
              <a:rPr lang="ru-RU" sz="2000" b="1" dirty="0" smtClean="0"/>
              <a:t> </a:t>
            </a:r>
            <a:r>
              <a:rPr lang="ru-RU" sz="2000" b="1" dirty="0" err="1" smtClean="0"/>
              <a:t>шароитларда</a:t>
            </a:r>
            <a:r>
              <a:rPr lang="ru-RU" sz="2000" b="1" dirty="0" smtClean="0"/>
              <a:t>, </a:t>
            </a:r>
            <a:r>
              <a:rPr lang="ru-RU" sz="2000" b="1" dirty="0" err="1" smtClean="0"/>
              <a:t>сунъий</a:t>
            </a:r>
            <a:r>
              <a:rPr lang="ru-RU" sz="2000" b="1" dirty="0" smtClean="0"/>
              <a:t> </a:t>
            </a:r>
            <a:r>
              <a:rPr lang="ru-RU" sz="2000" b="1" dirty="0" err="1" smtClean="0"/>
              <a:t>яратилган</a:t>
            </a:r>
            <a:r>
              <a:rPr lang="ru-RU" sz="2000" b="1" dirty="0" smtClean="0"/>
              <a:t> </a:t>
            </a:r>
            <a:r>
              <a:rPr lang="ru-RU" sz="2000" b="1" dirty="0" err="1" smtClean="0"/>
              <a:t>яшаш</a:t>
            </a:r>
            <a:r>
              <a:rPr lang="ru-RU" sz="2000" b="1" dirty="0" smtClean="0"/>
              <a:t> </a:t>
            </a:r>
            <a:r>
              <a:rPr lang="ru-RU" sz="2000" b="1" dirty="0" err="1" smtClean="0"/>
              <a:t>муҳитида ёки</a:t>
            </a:r>
            <a:r>
              <a:rPr lang="ru-RU" sz="2000" b="1" dirty="0" smtClean="0"/>
              <a:t> </a:t>
            </a:r>
            <a:r>
              <a:rPr lang="ru-RU" sz="2000" b="1" dirty="0" err="1" smtClean="0"/>
              <a:t>тутқунликда сақланаётган ёввойи</a:t>
            </a:r>
            <a:r>
              <a:rPr lang="ru-RU" sz="2000" b="1" dirty="0" smtClean="0"/>
              <a:t> </a:t>
            </a:r>
            <a:r>
              <a:rPr lang="ru-RU" sz="2000" b="1" dirty="0" err="1" smtClean="0"/>
              <a:t>ҳайвонларни табиий</a:t>
            </a:r>
            <a:r>
              <a:rPr lang="ru-RU" sz="2000" b="1" dirty="0" smtClean="0"/>
              <a:t> </a:t>
            </a:r>
            <a:r>
              <a:rPr lang="ru-RU" sz="2000" b="1" dirty="0" err="1" smtClean="0"/>
              <a:t>муҳитга Ўзбекистон</a:t>
            </a:r>
            <a:r>
              <a:rPr lang="ru-RU" sz="2000" b="1" dirty="0" smtClean="0"/>
              <a:t> </a:t>
            </a:r>
            <a:r>
              <a:rPr lang="ru-RU" sz="2000" b="1" dirty="0" err="1" smtClean="0"/>
              <a:t>Республикаси</a:t>
            </a:r>
            <a:r>
              <a:rPr lang="ru-RU" sz="2000" b="1" dirty="0" smtClean="0"/>
              <a:t> Экология </a:t>
            </a:r>
            <a:r>
              <a:rPr lang="ru-RU" sz="2000" b="1" dirty="0" err="1" smtClean="0"/>
              <a:t>ва</a:t>
            </a:r>
            <a:r>
              <a:rPr lang="ru-RU" sz="2000" b="1" dirty="0" smtClean="0"/>
              <a:t> </a:t>
            </a:r>
            <a:r>
              <a:rPr lang="ru-RU" sz="2000" b="1" dirty="0" err="1" smtClean="0"/>
              <a:t>атроф-муҳитни муҳофаза қилиш давлат</a:t>
            </a:r>
            <a:r>
              <a:rPr lang="ru-RU" sz="2000" b="1" dirty="0" smtClean="0"/>
              <a:t> </a:t>
            </a:r>
            <a:r>
              <a:rPr lang="ru-RU" sz="2000" b="1" dirty="0" err="1" smtClean="0"/>
              <a:t>қўмитасининг рухсатномасисиз</a:t>
            </a:r>
            <a:r>
              <a:rPr lang="ru-RU" sz="2000" b="1" dirty="0" smtClean="0"/>
              <a:t> </a:t>
            </a:r>
            <a:r>
              <a:rPr lang="ru-RU" sz="2000" b="1" dirty="0" err="1" smtClean="0"/>
              <a:t>ўзбошимчалик</a:t>
            </a:r>
            <a:r>
              <a:rPr lang="ru-RU" sz="2000" b="1" dirty="0" smtClean="0"/>
              <a:t> </a:t>
            </a:r>
            <a:r>
              <a:rPr lang="ru-RU" sz="2000" b="1" dirty="0" err="1" smtClean="0"/>
              <a:t>билан</a:t>
            </a:r>
            <a:r>
              <a:rPr lang="ru-RU" sz="2000" b="1" dirty="0" smtClean="0"/>
              <a:t> </a:t>
            </a:r>
            <a:r>
              <a:rPr lang="ru-RU" sz="2000" b="1" dirty="0" err="1" smtClean="0"/>
              <a:t>чиқариб юбориш</a:t>
            </a:r>
            <a:r>
              <a:rPr lang="ru-RU" sz="2000" b="1" dirty="0" smtClean="0"/>
              <a:t> </a:t>
            </a:r>
            <a:r>
              <a:rPr lang="ru-RU" sz="2000" b="1" dirty="0" err="1" smtClean="0"/>
              <a:t>тақиқланади</a:t>
            </a:r>
            <a:r>
              <a:rPr lang="ru-RU" sz="2000" b="1" dirty="0" smtClean="0"/>
              <a:t>.</a:t>
            </a:r>
          </a:p>
          <a:p>
            <a:pPr algn="just"/>
            <a:endParaRPr lang="ru-RU" sz="1800" dirty="0"/>
          </a:p>
        </p:txBody>
      </p:sp>
      <p:sp>
        <p:nvSpPr>
          <p:cNvPr id="3" name="Номер слайда 2"/>
          <p:cNvSpPr>
            <a:spLocks noGrp="1"/>
          </p:cNvSpPr>
          <p:nvPr>
            <p:ph type="sldNum" sz="quarter" idx="12"/>
          </p:nvPr>
        </p:nvSpPr>
        <p:spPr/>
        <p:txBody>
          <a:bodyPr/>
          <a:lstStyle/>
          <a:p>
            <a:fld id="{83968CC8-9609-43C2-8FE7-A7C5642B8420}" type="slidenum">
              <a:rPr lang="ru-RU" smtClean="0"/>
              <a:pPr/>
              <a:t>6</a:t>
            </a:fld>
            <a:endParaRPr lang="ru-RU"/>
          </a:p>
        </p:txBody>
      </p:sp>
      <p:pic>
        <p:nvPicPr>
          <p:cNvPr id="27650" name="Picture 2" descr="https://www.gazeta.uz/media/img/2022/06/U7tQdK16564670276817_b.jpg"/>
          <p:cNvPicPr>
            <a:picLocks noChangeAspect="1" noChangeArrowheads="1"/>
          </p:cNvPicPr>
          <p:nvPr/>
        </p:nvPicPr>
        <p:blipFill>
          <a:blip r:embed="rId2"/>
          <a:srcRect/>
          <a:stretch>
            <a:fillRect/>
          </a:stretch>
        </p:blipFill>
        <p:spPr bwMode="auto">
          <a:xfrm>
            <a:off x="4176731" y="0"/>
            <a:ext cx="5284799" cy="545577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50544" y="886181"/>
            <a:ext cx="8065135" cy="3159600"/>
          </a:xfrm>
        </p:spPr>
        <p:txBody>
          <a:bodyPr/>
          <a:lstStyle/>
          <a:p>
            <a:pPr marL="76200" indent="0" algn="just">
              <a:buNone/>
            </a:pPr>
            <a:r>
              <a:rPr lang="ru-RU" b="1" dirty="0" err="1">
                <a:solidFill>
                  <a:schemeClr val="accent2">
                    <a:lumMod val="75000"/>
                  </a:schemeClr>
                </a:solidFill>
              </a:rPr>
              <a:t>Ёввойи</a:t>
            </a:r>
            <a:r>
              <a:rPr lang="ru-RU" b="1" dirty="0">
                <a:solidFill>
                  <a:schemeClr val="accent2">
                    <a:lumMod val="75000"/>
                  </a:schemeClr>
                </a:solidFill>
              </a:rPr>
              <a:t> </a:t>
            </a:r>
            <a:r>
              <a:rPr lang="ru-RU" b="1" dirty="0" err="1">
                <a:solidFill>
                  <a:schemeClr val="accent2">
                    <a:lumMod val="75000"/>
                  </a:schemeClr>
                </a:solidFill>
              </a:rPr>
              <a:t>ҳайвонларни</a:t>
            </a:r>
            <a:r>
              <a:rPr lang="ru-RU" b="1" dirty="0">
                <a:solidFill>
                  <a:schemeClr val="accent2">
                    <a:lumMod val="75000"/>
                  </a:schemeClr>
                </a:solidFill>
              </a:rPr>
              <a:t> </a:t>
            </a:r>
            <a:r>
              <a:rPr lang="ru-RU" b="1" dirty="0" err="1">
                <a:solidFill>
                  <a:schemeClr val="accent2">
                    <a:lumMod val="75000"/>
                  </a:schemeClr>
                </a:solidFill>
              </a:rPr>
              <a:t>сақлаш</a:t>
            </a:r>
            <a:r>
              <a:rPr lang="ru-RU" b="1" dirty="0">
                <a:solidFill>
                  <a:schemeClr val="accent2">
                    <a:lumMod val="75000"/>
                  </a:schemeClr>
                </a:solidFill>
              </a:rPr>
              <a:t> </a:t>
            </a:r>
            <a:r>
              <a:rPr lang="ru-RU" b="1" dirty="0" err="1">
                <a:solidFill>
                  <a:schemeClr val="accent2">
                    <a:lumMod val="75000"/>
                  </a:schemeClr>
                </a:solidFill>
              </a:rPr>
              <a:t>ва</a:t>
            </a:r>
            <a:r>
              <a:rPr lang="ru-RU" b="1" dirty="0">
                <a:solidFill>
                  <a:schemeClr val="accent2">
                    <a:lumMod val="75000"/>
                  </a:schemeClr>
                </a:solidFill>
              </a:rPr>
              <a:t> </a:t>
            </a:r>
            <a:r>
              <a:rPr lang="ru-RU" b="1" dirty="0" err="1">
                <a:solidFill>
                  <a:schemeClr val="accent2">
                    <a:lumMod val="75000"/>
                  </a:schemeClr>
                </a:solidFill>
              </a:rPr>
              <a:t>урчитиш</a:t>
            </a:r>
            <a:r>
              <a:rPr lang="ru-RU" b="1" dirty="0">
                <a:solidFill>
                  <a:schemeClr val="accent2">
                    <a:lumMod val="75000"/>
                  </a:schemeClr>
                </a:solidFill>
              </a:rPr>
              <a:t> </a:t>
            </a:r>
            <a:r>
              <a:rPr lang="ru-RU" b="1" dirty="0" err="1">
                <a:solidFill>
                  <a:schemeClr val="accent2">
                    <a:lumMod val="75000"/>
                  </a:schemeClr>
                </a:solidFill>
              </a:rPr>
              <a:t>бўйича</a:t>
            </a:r>
            <a:r>
              <a:rPr lang="ru-RU" b="1" dirty="0">
                <a:solidFill>
                  <a:schemeClr val="accent2">
                    <a:lumMod val="75000"/>
                  </a:schemeClr>
                </a:solidFill>
              </a:rPr>
              <a:t> питомник, </a:t>
            </a:r>
            <a:r>
              <a:rPr lang="ru-RU" b="1" dirty="0" err="1">
                <a:solidFill>
                  <a:schemeClr val="accent2">
                    <a:lumMod val="75000"/>
                  </a:schemeClr>
                </a:solidFill>
              </a:rPr>
              <a:t>шунингдек</a:t>
            </a:r>
            <a:r>
              <a:rPr lang="ru-RU" b="1" dirty="0">
                <a:solidFill>
                  <a:schemeClr val="accent2">
                    <a:lumMod val="75000"/>
                  </a:schemeClr>
                </a:solidFill>
              </a:rPr>
              <a:t>, зоология </a:t>
            </a:r>
            <a:r>
              <a:rPr lang="ru-RU" b="1" dirty="0" err="1">
                <a:solidFill>
                  <a:schemeClr val="accent2">
                    <a:lumMod val="75000"/>
                  </a:schemeClr>
                </a:solidFill>
              </a:rPr>
              <a:t>коллекциялари</a:t>
            </a:r>
            <a:r>
              <a:rPr lang="ru-RU" b="1" dirty="0">
                <a:solidFill>
                  <a:schemeClr val="accent2">
                    <a:lumMod val="75000"/>
                  </a:schemeClr>
                </a:solidFill>
              </a:rPr>
              <a:t> </a:t>
            </a:r>
            <a:r>
              <a:rPr lang="ru-RU" b="1" dirty="0" err="1">
                <a:solidFill>
                  <a:schemeClr val="accent2">
                    <a:lumMod val="75000"/>
                  </a:schemeClr>
                </a:solidFill>
              </a:rPr>
              <a:t>ҳисобга</a:t>
            </a:r>
            <a:r>
              <a:rPr lang="ru-RU" b="1" dirty="0">
                <a:solidFill>
                  <a:schemeClr val="accent2">
                    <a:lumMod val="75000"/>
                  </a:schemeClr>
                </a:solidFill>
              </a:rPr>
              <a:t> </a:t>
            </a:r>
            <a:r>
              <a:rPr lang="ru-RU" b="1" dirty="0" err="1">
                <a:solidFill>
                  <a:schemeClr val="accent2">
                    <a:lumMod val="75000"/>
                  </a:schemeClr>
                </a:solidFill>
              </a:rPr>
              <a:t>қўйилганлиги</a:t>
            </a:r>
            <a:r>
              <a:rPr lang="ru-RU" b="1" dirty="0">
                <a:solidFill>
                  <a:schemeClr val="accent2">
                    <a:lumMod val="75000"/>
                  </a:schemeClr>
                </a:solidFill>
              </a:rPr>
              <a:t> </a:t>
            </a:r>
            <a:r>
              <a:rPr lang="ru-RU" b="1" dirty="0" err="1">
                <a:solidFill>
                  <a:schemeClr val="accent2">
                    <a:lumMod val="75000"/>
                  </a:schemeClr>
                </a:solidFill>
              </a:rPr>
              <a:t>тўғрисидаги</a:t>
            </a:r>
            <a:r>
              <a:rPr lang="ru-RU" b="1" dirty="0">
                <a:solidFill>
                  <a:schemeClr val="accent2">
                    <a:lumMod val="75000"/>
                  </a:schemeClr>
                </a:solidFill>
              </a:rPr>
              <a:t> </a:t>
            </a:r>
            <a:r>
              <a:rPr lang="ru-RU" b="1" dirty="0" err="1" smtClean="0">
                <a:solidFill>
                  <a:schemeClr val="accent2">
                    <a:lumMod val="75000"/>
                  </a:schemeClr>
                </a:solidFill>
              </a:rPr>
              <a:t>гувоҳнома</a:t>
            </a:r>
            <a:r>
              <a:rPr lang="ru-RU" b="1" dirty="0" smtClean="0">
                <a:solidFill>
                  <a:schemeClr val="accent2">
                    <a:lumMod val="75000"/>
                  </a:schemeClr>
                </a:solidFill>
              </a:rPr>
              <a:t> «</a:t>
            </a:r>
            <a:r>
              <a:rPr lang="ru-RU" b="1" dirty="0" err="1" smtClean="0">
                <a:solidFill>
                  <a:schemeClr val="accent2">
                    <a:lumMod val="75000"/>
                  </a:schemeClr>
                </a:solidFill>
              </a:rPr>
              <a:t>Махсус</a:t>
            </a:r>
            <a:r>
              <a:rPr lang="ru-RU" b="1" dirty="0" smtClean="0">
                <a:solidFill>
                  <a:schemeClr val="accent2">
                    <a:lumMod val="75000"/>
                  </a:schemeClr>
                </a:solidFill>
              </a:rPr>
              <a:t> </a:t>
            </a:r>
            <a:r>
              <a:rPr lang="ru-RU" b="1" dirty="0">
                <a:solidFill>
                  <a:schemeClr val="accent2">
                    <a:lumMod val="75000"/>
                  </a:schemeClr>
                </a:solidFill>
              </a:rPr>
              <a:t>электрон </a:t>
            </a:r>
            <a:r>
              <a:rPr lang="ru-RU" b="1" dirty="0" err="1">
                <a:solidFill>
                  <a:schemeClr val="accent2">
                    <a:lumMod val="75000"/>
                  </a:schemeClr>
                </a:solidFill>
              </a:rPr>
              <a:t>тизим</a:t>
            </a:r>
            <a:r>
              <a:rPr lang="ru-RU" b="1" dirty="0">
                <a:solidFill>
                  <a:schemeClr val="accent2">
                    <a:lumMod val="75000"/>
                  </a:schemeClr>
                </a:solidFill>
              </a:rPr>
              <a:t> </a:t>
            </a:r>
            <a:r>
              <a:rPr lang="ru-RU" b="1" dirty="0" err="1">
                <a:solidFill>
                  <a:schemeClr val="accent2">
                    <a:lumMod val="75000"/>
                  </a:schemeClr>
                </a:solidFill>
              </a:rPr>
              <a:t>орқали</a:t>
            </a:r>
            <a:r>
              <a:rPr lang="ru-RU" b="1" dirty="0">
                <a:solidFill>
                  <a:schemeClr val="accent2">
                    <a:lumMod val="75000"/>
                  </a:schemeClr>
                </a:solidFill>
              </a:rPr>
              <a:t> </a:t>
            </a:r>
            <a:r>
              <a:rPr lang="ru-RU" b="1" dirty="0" err="1">
                <a:solidFill>
                  <a:schemeClr val="accent2">
                    <a:lumMod val="75000"/>
                  </a:schemeClr>
                </a:solidFill>
              </a:rPr>
              <a:t>рухсат</a:t>
            </a:r>
            <a:r>
              <a:rPr lang="ru-RU" b="1" dirty="0">
                <a:solidFill>
                  <a:schemeClr val="accent2">
                    <a:lumMod val="75000"/>
                  </a:schemeClr>
                </a:solidFill>
              </a:rPr>
              <a:t> </a:t>
            </a:r>
            <a:r>
              <a:rPr lang="ru-RU" b="1" dirty="0" err="1">
                <a:solidFill>
                  <a:schemeClr val="accent2">
                    <a:lumMod val="75000"/>
                  </a:schemeClr>
                </a:solidFill>
              </a:rPr>
              <a:t>этиш</a:t>
            </a:r>
            <a:r>
              <a:rPr lang="ru-RU" b="1" dirty="0">
                <a:solidFill>
                  <a:schemeClr val="accent2">
                    <a:lumMod val="75000"/>
                  </a:schemeClr>
                </a:solidFill>
              </a:rPr>
              <a:t> </a:t>
            </a:r>
            <a:r>
              <a:rPr lang="ru-RU" b="1" dirty="0" err="1">
                <a:solidFill>
                  <a:schemeClr val="accent2">
                    <a:lumMod val="75000"/>
                  </a:schemeClr>
                </a:solidFill>
              </a:rPr>
              <a:t>хусусиятига</a:t>
            </a:r>
            <a:r>
              <a:rPr lang="ru-RU" b="1" dirty="0">
                <a:solidFill>
                  <a:schemeClr val="accent2">
                    <a:lumMod val="75000"/>
                  </a:schemeClr>
                </a:solidFill>
              </a:rPr>
              <a:t> </a:t>
            </a:r>
            <a:r>
              <a:rPr lang="ru-RU" b="1" dirty="0" err="1">
                <a:solidFill>
                  <a:schemeClr val="accent2">
                    <a:lumMod val="75000"/>
                  </a:schemeClr>
                </a:solidFill>
              </a:rPr>
              <a:t>эга</a:t>
            </a:r>
            <a:r>
              <a:rPr lang="ru-RU" b="1" dirty="0">
                <a:solidFill>
                  <a:schemeClr val="accent2">
                    <a:lumMod val="75000"/>
                  </a:schemeClr>
                </a:solidFill>
              </a:rPr>
              <a:t> </a:t>
            </a:r>
            <a:r>
              <a:rPr lang="ru-RU" b="1" dirty="0" err="1">
                <a:solidFill>
                  <a:schemeClr val="accent2">
                    <a:lumMod val="75000"/>
                  </a:schemeClr>
                </a:solidFill>
              </a:rPr>
              <a:t>айрим</a:t>
            </a:r>
            <a:r>
              <a:rPr lang="ru-RU" b="1" dirty="0">
                <a:solidFill>
                  <a:schemeClr val="accent2">
                    <a:lumMod val="75000"/>
                  </a:schemeClr>
                </a:solidFill>
              </a:rPr>
              <a:t> </a:t>
            </a:r>
            <a:r>
              <a:rPr lang="ru-RU" b="1" dirty="0" err="1">
                <a:solidFill>
                  <a:schemeClr val="accent2">
                    <a:lumMod val="75000"/>
                  </a:schemeClr>
                </a:solidFill>
              </a:rPr>
              <a:t>ҳужжатларни</a:t>
            </a:r>
            <a:r>
              <a:rPr lang="ru-RU" b="1" dirty="0">
                <a:solidFill>
                  <a:schemeClr val="accent2">
                    <a:lumMod val="75000"/>
                  </a:schemeClr>
                </a:solidFill>
              </a:rPr>
              <a:t> </a:t>
            </a:r>
            <a:r>
              <a:rPr lang="ru-RU" b="1" dirty="0" err="1">
                <a:solidFill>
                  <a:schemeClr val="accent2">
                    <a:lumMod val="75000"/>
                  </a:schemeClr>
                </a:solidFill>
              </a:rPr>
              <a:t>бериш</a:t>
            </a:r>
            <a:r>
              <a:rPr lang="ru-RU" b="1" dirty="0">
                <a:solidFill>
                  <a:schemeClr val="accent2">
                    <a:lumMod val="75000"/>
                  </a:schemeClr>
                </a:solidFill>
              </a:rPr>
              <a:t> </a:t>
            </a:r>
            <a:r>
              <a:rPr lang="ru-RU" b="1" dirty="0" err="1">
                <a:solidFill>
                  <a:schemeClr val="accent2">
                    <a:lumMod val="75000"/>
                  </a:schemeClr>
                </a:solidFill>
              </a:rPr>
              <a:t>тартиб-таомиллари</a:t>
            </a:r>
            <a:r>
              <a:rPr lang="ru-RU" b="1" dirty="0">
                <a:solidFill>
                  <a:schemeClr val="accent2">
                    <a:lumMod val="75000"/>
                  </a:schemeClr>
                </a:solidFill>
              </a:rPr>
              <a:t> </a:t>
            </a:r>
            <a:r>
              <a:rPr lang="ru-RU" b="1" dirty="0" err="1">
                <a:solidFill>
                  <a:schemeClr val="accent2">
                    <a:lumMod val="75000"/>
                  </a:schemeClr>
                </a:solidFill>
              </a:rPr>
              <a:t>тўғрисидаги</a:t>
            </a:r>
            <a:r>
              <a:rPr lang="ru-RU" b="1" dirty="0">
                <a:solidFill>
                  <a:schemeClr val="accent2">
                    <a:lumMod val="75000"/>
                  </a:schemeClr>
                </a:solidFill>
              </a:rPr>
              <a:t> </a:t>
            </a:r>
            <a:r>
              <a:rPr lang="ru-RU" b="1" dirty="0" err="1">
                <a:solidFill>
                  <a:schemeClr val="accent2">
                    <a:lumMod val="75000"/>
                  </a:schemeClr>
                </a:solidFill>
              </a:rPr>
              <a:t>ягона</a:t>
            </a:r>
            <a:r>
              <a:rPr lang="ru-RU" b="1" dirty="0">
                <a:solidFill>
                  <a:schemeClr val="accent2">
                    <a:lumMod val="75000"/>
                  </a:schemeClr>
                </a:solidFill>
              </a:rPr>
              <a:t> </a:t>
            </a:r>
            <a:r>
              <a:rPr lang="ru-RU" b="1" dirty="0" err="1">
                <a:solidFill>
                  <a:schemeClr val="accent2">
                    <a:lumMod val="75000"/>
                  </a:schemeClr>
                </a:solidFill>
              </a:rPr>
              <a:t>низомни</a:t>
            </a:r>
            <a:r>
              <a:rPr lang="ru-RU" b="1" dirty="0">
                <a:solidFill>
                  <a:schemeClr val="accent2">
                    <a:lumMod val="75000"/>
                  </a:schemeClr>
                </a:solidFill>
              </a:rPr>
              <a:t> </a:t>
            </a:r>
            <a:r>
              <a:rPr lang="ru-RU" b="1" dirty="0" err="1">
                <a:solidFill>
                  <a:schemeClr val="accent2">
                    <a:lumMod val="75000"/>
                  </a:schemeClr>
                </a:solidFill>
              </a:rPr>
              <a:t>тасдиқлаш</a:t>
            </a:r>
            <a:r>
              <a:rPr lang="ru-RU" b="1" dirty="0">
                <a:solidFill>
                  <a:schemeClr val="accent2">
                    <a:lumMod val="75000"/>
                  </a:schemeClr>
                </a:solidFill>
              </a:rPr>
              <a:t> </a:t>
            </a:r>
            <a:r>
              <a:rPr lang="ru-RU" b="1" dirty="0" err="1" smtClean="0">
                <a:solidFill>
                  <a:schemeClr val="accent2">
                    <a:lumMod val="75000"/>
                  </a:schemeClr>
                </a:solidFill>
              </a:rPr>
              <a:t>ҳақида</a:t>
            </a:r>
            <a:r>
              <a:rPr lang="ru-RU" b="1" dirty="0" smtClean="0">
                <a:solidFill>
                  <a:schemeClr val="accent2">
                    <a:lumMod val="75000"/>
                  </a:schemeClr>
                </a:solidFill>
              </a:rPr>
              <a:t>» </a:t>
            </a:r>
            <a:r>
              <a:rPr lang="ru-RU" b="1" dirty="0" err="1">
                <a:solidFill>
                  <a:schemeClr val="accent2">
                    <a:lumMod val="75000"/>
                  </a:schemeClr>
                </a:solidFill>
              </a:rPr>
              <a:t>Ўзбекистон</a:t>
            </a:r>
            <a:r>
              <a:rPr lang="ru-RU" b="1" dirty="0">
                <a:solidFill>
                  <a:schemeClr val="accent2">
                    <a:lumMod val="75000"/>
                  </a:schemeClr>
                </a:solidFill>
              </a:rPr>
              <a:t> </a:t>
            </a:r>
            <a:r>
              <a:rPr lang="ru-RU" b="1" dirty="0" err="1">
                <a:solidFill>
                  <a:schemeClr val="accent2">
                    <a:lumMod val="75000"/>
                  </a:schemeClr>
                </a:solidFill>
              </a:rPr>
              <a:t>Республикаси</a:t>
            </a:r>
            <a:r>
              <a:rPr lang="ru-RU" b="1" dirty="0">
                <a:solidFill>
                  <a:schemeClr val="accent2">
                    <a:lumMod val="75000"/>
                  </a:schemeClr>
                </a:solidFill>
              </a:rPr>
              <a:t> </a:t>
            </a:r>
            <a:r>
              <a:rPr lang="ru-RU" b="1" dirty="0" err="1">
                <a:solidFill>
                  <a:schemeClr val="accent2">
                    <a:lumMod val="75000"/>
                  </a:schemeClr>
                </a:solidFill>
              </a:rPr>
              <a:t>Вазирлар</a:t>
            </a:r>
            <a:r>
              <a:rPr lang="ru-RU" b="1" dirty="0">
                <a:solidFill>
                  <a:schemeClr val="accent2">
                    <a:lumMod val="75000"/>
                  </a:schemeClr>
                </a:solidFill>
              </a:rPr>
              <a:t> </a:t>
            </a:r>
            <a:r>
              <a:rPr lang="ru-RU" b="1" dirty="0" err="1">
                <a:solidFill>
                  <a:schemeClr val="accent2">
                    <a:lumMod val="75000"/>
                  </a:schemeClr>
                </a:solidFill>
              </a:rPr>
              <a:t>Маҳкамасининг</a:t>
            </a:r>
            <a:r>
              <a:rPr lang="ru-RU" b="1" dirty="0">
                <a:solidFill>
                  <a:schemeClr val="accent2">
                    <a:lumMod val="75000"/>
                  </a:schemeClr>
                </a:solidFill>
              </a:rPr>
              <a:t> </a:t>
            </a:r>
            <a:r>
              <a:rPr lang="ru-RU" b="1" dirty="0" err="1">
                <a:solidFill>
                  <a:schemeClr val="accent2">
                    <a:lumMod val="75000"/>
                  </a:schemeClr>
                </a:solidFill>
              </a:rPr>
              <a:t>қарори</a:t>
            </a:r>
            <a:r>
              <a:rPr lang="ru-RU" b="1" dirty="0">
                <a:solidFill>
                  <a:schemeClr val="accent2">
                    <a:lumMod val="75000"/>
                  </a:schemeClr>
                </a:solidFill>
              </a:rPr>
              <a:t> </a:t>
            </a:r>
            <a:r>
              <a:rPr lang="ru-RU" b="1" dirty="0" err="1">
                <a:solidFill>
                  <a:schemeClr val="accent2">
                    <a:lumMod val="75000"/>
                  </a:schemeClr>
                </a:solidFill>
              </a:rPr>
              <a:t>талабларига</a:t>
            </a:r>
            <a:r>
              <a:rPr lang="ru-RU" b="1" dirty="0">
                <a:solidFill>
                  <a:schemeClr val="accent2">
                    <a:lumMod val="75000"/>
                  </a:schemeClr>
                </a:solidFill>
              </a:rPr>
              <a:t> </a:t>
            </a:r>
            <a:r>
              <a:rPr lang="ru-RU" b="1" dirty="0" err="1">
                <a:solidFill>
                  <a:schemeClr val="accent2">
                    <a:lumMod val="75000"/>
                  </a:schemeClr>
                </a:solidFill>
              </a:rPr>
              <a:t>биноан</a:t>
            </a:r>
            <a:r>
              <a:rPr lang="ru-RU" b="1" dirty="0">
                <a:solidFill>
                  <a:schemeClr val="accent2">
                    <a:lumMod val="75000"/>
                  </a:schemeClr>
                </a:solidFill>
              </a:rPr>
              <a:t> </a:t>
            </a:r>
            <a:r>
              <a:rPr lang="ru-RU" b="1" dirty="0" err="1" smtClean="0">
                <a:solidFill>
                  <a:schemeClr val="accent2">
                    <a:lumMod val="75000"/>
                  </a:schemeClr>
                </a:solidFill>
              </a:rPr>
              <a:t>берилади</a:t>
            </a:r>
            <a:r>
              <a:rPr lang="ru-RU" b="1" dirty="0" smtClean="0">
                <a:solidFill>
                  <a:schemeClr val="accent2">
                    <a:lumMod val="75000"/>
                  </a:schemeClr>
                </a:solidFill>
              </a:rPr>
              <a:t>.</a:t>
            </a:r>
            <a:endParaRPr lang="ru-RU" b="1" dirty="0">
              <a:solidFill>
                <a:schemeClr val="accent2">
                  <a:lumMod val="75000"/>
                </a:schemeClr>
              </a:solidFill>
            </a:endParaRPr>
          </a:p>
          <a:p>
            <a:pPr algn="just"/>
            <a:endParaRPr lang="ru-RU" dirty="0"/>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extLst>
      <p:ext uri="{BB962C8B-B14F-4D97-AF65-F5344CB8AC3E}">
        <p14:creationId xmlns:p14="http://schemas.microsoft.com/office/powerpoint/2010/main" xmlns="" val="345259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36" y="661013"/>
            <a:ext cx="8989764" cy="726900"/>
          </a:xfrm>
        </p:spPr>
        <p:txBody>
          <a:bodyPr/>
          <a:lstStyle/>
          <a:p>
            <a:pPr algn="ctr"/>
            <a:r>
              <a:rPr lang="ru-RU" sz="1400" dirty="0" err="1" smtClean="0"/>
              <a:t>Ёввойи</a:t>
            </a:r>
            <a:r>
              <a:rPr lang="ru-RU" sz="1400" dirty="0" smtClean="0"/>
              <a:t> </a:t>
            </a:r>
            <a:r>
              <a:rPr lang="ru-RU" sz="1400" dirty="0" err="1" smtClean="0"/>
              <a:t>ҳайвонларни сақлаш ва</a:t>
            </a:r>
            <a:r>
              <a:rPr lang="ru-RU" sz="1400" dirty="0" smtClean="0"/>
              <a:t> </a:t>
            </a:r>
            <a:r>
              <a:rPr lang="ru-RU" sz="1400" dirty="0" err="1" smtClean="0"/>
              <a:t>урчитиш</a:t>
            </a:r>
            <a:r>
              <a:rPr lang="ru-RU" sz="1400" dirty="0" smtClean="0"/>
              <a:t> </a:t>
            </a:r>
            <a:r>
              <a:rPr lang="ru-RU" sz="1400" dirty="0" err="1" smtClean="0"/>
              <a:t>бўйича</a:t>
            </a:r>
            <a:r>
              <a:rPr lang="ru-RU" sz="1400" dirty="0" smtClean="0"/>
              <a:t> питомник, </a:t>
            </a:r>
            <a:r>
              <a:rPr lang="ru-RU" sz="1400" dirty="0" err="1" smtClean="0"/>
              <a:t>шунингдек</a:t>
            </a:r>
            <a:r>
              <a:rPr lang="ru-RU" sz="1400" dirty="0" smtClean="0"/>
              <a:t>, зоология </a:t>
            </a:r>
            <a:r>
              <a:rPr lang="ru-RU" sz="1400" dirty="0" err="1" smtClean="0"/>
              <a:t>коллекциялари</a:t>
            </a:r>
            <a:r>
              <a:rPr lang="ru-RU" sz="1400" dirty="0" smtClean="0"/>
              <a:t> </a:t>
            </a:r>
            <a:r>
              <a:rPr lang="ru-RU" sz="1400" dirty="0" err="1" smtClean="0"/>
              <a:t>ҳисобга қўйилганлиги тўғрисидаги гувоҳнома</a:t>
            </a:r>
            <a:r>
              <a:rPr lang="ru-RU" sz="1400" dirty="0" smtClean="0"/>
              <a:t/>
            </a:r>
            <a:br>
              <a:rPr lang="ru-RU" sz="1400" dirty="0" smtClean="0"/>
            </a:br>
            <a:r>
              <a:rPr lang="ru-RU" sz="1400" cap="all" dirty="0" smtClean="0"/>
              <a:t>ПАСПОРТИ</a:t>
            </a:r>
            <a:br>
              <a:rPr lang="ru-RU" sz="1400" cap="all" dirty="0" smtClean="0"/>
            </a:br>
            <a:endParaRPr lang="ru-RU" sz="1400" dirty="0"/>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graphicFrame>
        <p:nvGraphicFramePr>
          <p:cNvPr id="5" name="Таблица 4"/>
          <p:cNvGraphicFramePr>
            <a:graphicFrameLocks noGrp="1"/>
          </p:cNvGraphicFramePr>
          <p:nvPr/>
        </p:nvGraphicFramePr>
        <p:xfrm>
          <a:off x="132203" y="1804844"/>
          <a:ext cx="8868578" cy="2133600"/>
        </p:xfrm>
        <a:graphic>
          <a:graphicData uri="http://schemas.openxmlformats.org/drawingml/2006/table">
            <a:tbl>
              <a:tblPr/>
              <a:tblGrid>
                <a:gridCol w="422312"/>
                <a:gridCol w="3465135"/>
                <a:gridCol w="4981131"/>
              </a:tblGrid>
              <a:tr h="140138">
                <a:tc>
                  <a:txBody>
                    <a:bodyPr/>
                    <a:lstStyle/>
                    <a:p>
                      <a:pPr algn="ctr"/>
                      <a:r>
                        <a:rPr lang="ru-RU" sz="1400" b="1" u="none" strike="noStrike" dirty="0">
                          <a:latin typeface="Montserrat-Bold"/>
                        </a:rPr>
                        <a:t>1.</a:t>
                      </a:r>
                      <a:endParaRPr lang="ru-RU" sz="1400" dirty="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Рухсат этиш хусусиятига эга ҳужжатнинг номи:</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dirty="0" err="1"/>
                        <a:t>Ёввойи</a:t>
                      </a:r>
                      <a:r>
                        <a:rPr lang="ru-RU" sz="1400" dirty="0"/>
                        <a:t> </a:t>
                      </a:r>
                      <a:r>
                        <a:rPr lang="ru-RU" sz="1400" dirty="0" err="1"/>
                        <a:t>ҳайвонларни сақлаш ва</a:t>
                      </a:r>
                      <a:r>
                        <a:rPr lang="ru-RU" sz="1400" dirty="0"/>
                        <a:t> </a:t>
                      </a:r>
                      <a:r>
                        <a:rPr lang="ru-RU" sz="1400" dirty="0" err="1"/>
                        <a:t>урчитиш</a:t>
                      </a:r>
                      <a:r>
                        <a:rPr lang="ru-RU" sz="1400" dirty="0"/>
                        <a:t> </a:t>
                      </a:r>
                      <a:r>
                        <a:rPr lang="ru-RU" sz="1400" dirty="0" err="1"/>
                        <a:t>бўйича</a:t>
                      </a:r>
                      <a:r>
                        <a:rPr lang="ru-RU" sz="1400" dirty="0"/>
                        <a:t> питомник, </a:t>
                      </a:r>
                      <a:r>
                        <a:rPr lang="ru-RU" sz="1400" dirty="0" err="1"/>
                        <a:t>шунингдек</a:t>
                      </a:r>
                      <a:r>
                        <a:rPr lang="ru-RU" sz="1400" dirty="0"/>
                        <a:t>, зоология </a:t>
                      </a:r>
                      <a:r>
                        <a:rPr lang="ru-RU" sz="1400" dirty="0" err="1"/>
                        <a:t>коллекциялари</a:t>
                      </a:r>
                      <a:r>
                        <a:rPr lang="ru-RU" sz="1400" dirty="0"/>
                        <a:t> </a:t>
                      </a:r>
                      <a:r>
                        <a:rPr lang="ru-RU" sz="1400" dirty="0" err="1"/>
                        <a:t>ҳисобга қўйилганлиги тўғрисидаги гувоҳнома</a:t>
                      </a:r>
                      <a:endParaRPr lang="ru-RU" sz="1400" dirty="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0276">
                <a:tc>
                  <a:txBody>
                    <a:bodyPr/>
                    <a:lstStyle/>
                    <a:p>
                      <a:pPr algn="ctr"/>
                      <a:r>
                        <a:rPr lang="ru-RU" sz="1400" b="1">
                          <a:latin typeface="Montserrat-Bold"/>
                        </a:rPr>
                        <a:t>2.</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Амалга оширилиши учун рухсат этиш хусусиятига эга ҳужжатни олиш талаб этиладиган фаолият (ҳаракатлар):</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a:t>Питомникдаги ёввойи ҳайвонларни, шунингдек, зоологик коллекцияларни сақлаш</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3425">
                <a:tc>
                  <a:txBody>
                    <a:bodyPr/>
                    <a:lstStyle/>
                    <a:p>
                      <a:pPr algn="ctr"/>
                      <a:r>
                        <a:rPr lang="ru-RU" sz="1400" b="1">
                          <a:latin typeface="Montserrat-Bold"/>
                        </a:rPr>
                        <a:t>3.</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Ариза берувчилар тоифаси:</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a:t>Юридик ва жисмоний шахслар</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138">
                <a:tc>
                  <a:txBody>
                    <a:bodyPr/>
                    <a:lstStyle/>
                    <a:p>
                      <a:pPr algn="ctr"/>
                      <a:r>
                        <a:rPr lang="ru-RU" sz="1400" b="1">
                          <a:latin typeface="Montserrat-Bold"/>
                        </a:rPr>
                        <a:t>4.</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Рухсат этиш тартиб-таомиллари соҳасидаги ваколатли орган:</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dirty="0" err="1"/>
                        <a:t>Ўзбекистон</a:t>
                      </a:r>
                      <a:r>
                        <a:rPr lang="ru-RU" sz="1400" dirty="0"/>
                        <a:t> </a:t>
                      </a:r>
                      <a:r>
                        <a:rPr lang="ru-RU" sz="1400" dirty="0" err="1"/>
                        <a:t>Республикаси</a:t>
                      </a:r>
                      <a:r>
                        <a:rPr lang="ru-RU" sz="1400" dirty="0"/>
                        <a:t> Экология </a:t>
                      </a:r>
                      <a:r>
                        <a:rPr lang="ru-RU" sz="1400" dirty="0" err="1"/>
                        <a:t>ва</a:t>
                      </a:r>
                      <a:r>
                        <a:rPr lang="ru-RU" sz="1400" dirty="0"/>
                        <a:t> </a:t>
                      </a:r>
                      <a:r>
                        <a:rPr lang="ru-RU" sz="1400" dirty="0" err="1"/>
                        <a:t>атроф</a:t>
                      </a:r>
                      <a:r>
                        <a:rPr lang="ru-RU" sz="1400" dirty="0"/>
                        <a:t> </a:t>
                      </a:r>
                      <a:r>
                        <a:rPr lang="ru-RU" sz="1400" dirty="0" err="1"/>
                        <a:t>муҳитни муҳофаза қилиш давлат</a:t>
                      </a:r>
                      <a:r>
                        <a:rPr lang="ru-RU" sz="1400" dirty="0"/>
                        <a:t> </a:t>
                      </a:r>
                      <a:r>
                        <a:rPr lang="ru-RU" sz="1400" dirty="0" err="1"/>
                        <a:t>қўмитаси</a:t>
                      </a:r>
                      <a:endParaRPr lang="ru-RU" sz="1400" dirty="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graphicFrame>
        <p:nvGraphicFramePr>
          <p:cNvPr id="5" name="Таблица 4"/>
          <p:cNvGraphicFramePr>
            <a:graphicFrameLocks noGrp="1"/>
          </p:cNvGraphicFramePr>
          <p:nvPr/>
        </p:nvGraphicFramePr>
        <p:xfrm>
          <a:off x="1" y="0"/>
          <a:ext cx="9144000" cy="4990641"/>
        </p:xfrm>
        <a:graphic>
          <a:graphicData uri="http://schemas.openxmlformats.org/drawingml/2006/table">
            <a:tbl>
              <a:tblPr/>
              <a:tblGrid>
                <a:gridCol w="255755"/>
                <a:gridCol w="2870163"/>
                <a:gridCol w="6018082"/>
              </a:tblGrid>
              <a:tr h="4990641">
                <a:tc>
                  <a:txBody>
                    <a:bodyPr/>
                    <a:lstStyle/>
                    <a:p>
                      <a:pPr algn="ctr"/>
                      <a:r>
                        <a:rPr lang="ru-RU" sz="1400" b="1" dirty="0">
                          <a:latin typeface="Montserrat-Bold"/>
                        </a:rPr>
                        <a:t>5.</a:t>
                      </a:r>
                      <a:endParaRPr lang="ru-RU" sz="1400" dirty="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b="1">
                          <a:latin typeface="Montserrat-Bold"/>
                        </a:rPr>
                        <a:t>Рухсат этиш хусусиятига эга ҳужжатни олиш учун тақдим қилинадиган ҳужжатлар:</a:t>
                      </a:r>
                      <a:endParaRPr lang="ru-RU" sz="1400"/>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91135"/>
                      <a:r>
                        <a:rPr lang="ru-RU" sz="1400" dirty="0" err="1"/>
                        <a:t>Ариза</a:t>
                      </a:r>
                      <a:r>
                        <a:rPr lang="ru-RU" sz="1400" dirty="0"/>
                        <a:t>.</a:t>
                      </a:r>
                    </a:p>
                    <a:p>
                      <a:pPr indent="191135"/>
                      <a:r>
                        <a:rPr lang="ru-RU" sz="1400" dirty="0" err="1"/>
                        <a:t>Аризада</a:t>
                      </a:r>
                      <a:r>
                        <a:rPr lang="ru-RU" sz="1400" dirty="0"/>
                        <a:t> </a:t>
                      </a:r>
                      <a:r>
                        <a:rPr lang="ru-RU" sz="1400" dirty="0" err="1"/>
                        <a:t>қуйидагилар кўрсатилади</a:t>
                      </a:r>
                      <a:r>
                        <a:rPr lang="ru-RU" sz="1400" dirty="0"/>
                        <a:t>:</a:t>
                      </a:r>
                    </a:p>
                    <a:p>
                      <a:pPr indent="191135"/>
                      <a:r>
                        <a:rPr lang="ru-RU" sz="1400" dirty="0" err="1"/>
                        <a:t>юридик</a:t>
                      </a:r>
                      <a:r>
                        <a:rPr lang="ru-RU" sz="1400" dirty="0"/>
                        <a:t> </a:t>
                      </a:r>
                      <a:r>
                        <a:rPr lang="ru-RU" sz="1400" dirty="0" err="1"/>
                        <a:t>шахс</a:t>
                      </a:r>
                      <a:r>
                        <a:rPr lang="ru-RU" sz="1400" dirty="0"/>
                        <a:t> </a:t>
                      </a:r>
                      <a:r>
                        <a:rPr lang="ru-RU" sz="1400" dirty="0" err="1"/>
                        <a:t>учун</a:t>
                      </a:r>
                      <a:r>
                        <a:rPr lang="ru-RU" sz="1400" dirty="0"/>
                        <a:t> — </a:t>
                      </a:r>
                      <a:r>
                        <a:rPr lang="ru-RU" sz="1400" dirty="0" err="1"/>
                        <a:t>номи</a:t>
                      </a:r>
                      <a:r>
                        <a:rPr lang="ru-RU" sz="1400" dirty="0"/>
                        <a:t>, СТИР, почта </a:t>
                      </a:r>
                      <a:r>
                        <a:rPr lang="ru-RU" sz="1400" dirty="0" err="1"/>
                        <a:t>манзили</a:t>
                      </a:r>
                      <a:r>
                        <a:rPr lang="ru-RU" sz="1400" dirty="0"/>
                        <a:t>, электрон почта </a:t>
                      </a:r>
                      <a:r>
                        <a:rPr lang="ru-RU" sz="1400" dirty="0" err="1"/>
                        <a:t>манзили</a:t>
                      </a:r>
                      <a:r>
                        <a:rPr lang="ru-RU" sz="1400" dirty="0"/>
                        <a:t> (</a:t>
                      </a:r>
                      <a:r>
                        <a:rPr lang="ru-RU" sz="1400" dirty="0" err="1"/>
                        <a:t>агар</a:t>
                      </a:r>
                      <a:r>
                        <a:rPr lang="ru-RU" sz="1400" dirty="0"/>
                        <a:t> </a:t>
                      </a:r>
                      <a:r>
                        <a:rPr lang="ru-RU" sz="1400" dirty="0" err="1"/>
                        <a:t>мавжуд</a:t>
                      </a:r>
                      <a:r>
                        <a:rPr lang="ru-RU" sz="1400" dirty="0"/>
                        <a:t> </a:t>
                      </a:r>
                      <a:r>
                        <a:rPr lang="ru-RU" sz="1400" dirty="0" err="1"/>
                        <a:t>бўлса</a:t>
                      </a:r>
                      <a:r>
                        <a:rPr lang="ru-RU" sz="1400" dirty="0"/>
                        <a:t>), </a:t>
                      </a:r>
                      <a:r>
                        <a:rPr lang="ru-RU" sz="1400" dirty="0" err="1"/>
                        <a:t>хизмат</a:t>
                      </a:r>
                      <a:r>
                        <a:rPr lang="ru-RU" sz="1400" dirty="0"/>
                        <a:t> </a:t>
                      </a:r>
                      <a:r>
                        <a:rPr lang="ru-RU" sz="1400" dirty="0" err="1"/>
                        <a:t>кўрсатувчи</a:t>
                      </a:r>
                      <a:r>
                        <a:rPr lang="ru-RU" sz="1400" dirty="0"/>
                        <a:t> </a:t>
                      </a:r>
                      <a:r>
                        <a:rPr lang="ru-RU" sz="1400" dirty="0" err="1"/>
                        <a:t>банкнинг</a:t>
                      </a:r>
                      <a:r>
                        <a:rPr lang="ru-RU" sz="1400" dirty="0"/>
                        <a:t> </a:t>
                      </a:r>
                      <a:r>
                        <a:rPr lang="ru-RU" sz="1400" dirty="0" err="1"/>
                        <a:t>номи</a:t>
                      </a:r>
                      <a:r>
                        <a:rPr lang="ru-RU" sz="1400" dirty="0"/>
                        <a:t> </a:t>
                      </a:r>
                      <a:r>
                        <a:rPr lang="ru-RU" sz="1400" dirty="0" err="1"/>
                        <a:t>ва</a:t>
                      </a:r>
                      <a:r>
                        <a:rPr lang="ru-RU" sz="1400" dirty="0"/>
                        <a:t> </a:t>
                      </a:r>
                      <a:r>
                        <a:rPr lang="ru-RU" sz="1400" dirty="0" err="1"/>
                        <a:t>ҳисобварағи</a:t>
                      </a:r>
                      <a:r>
                        <a:rPr lang="ru-RU" sz="1400" dirty="0"/>
                        <a:t>, телефон </a:t>
                      </a:r>
                      <a:r>
                        <a:rPr lang="ru-RU" sz="1400" dirty="0" err="1"/>
                        <a:t>рақами</a:t>
                      </a:r>
                      <a:r>
                        <a:rPr lang="ru-RU" sz="1400" dirty="0"/>
                        <a:t>;</a:t>
                      </a:r>
                    </a:p>
                    <a:p>
                      <a:pPr indent="191135"/>
                      <a:r>
                        <a:rPr lang="ru-RU" sz="1400" dirty="0" err="1"/>
                        <a:t>жисмоний</a:t>
                      </a:r>
                      <a:r>
                        <a:rPr lang="ru-RU" sz="1400" dirty="0"/>
                        <a:t> </a:t>
                      </a:r>
                      <a:r>
                        <a:rPr lang="ru-RU" sz="1400" dirty="0" err="1"/>
                        <a:t>шахс</a:t>
                      </a:r>
                      <a:r>
                        <a:rPr lang="ru-RU" sz="1400" dirty="0"/>
                        <a:t> </a:t>
                      </a:r>
                      <a:r>
                        <a:rPr lang="ru-RU" sz="1400" dirty="0" err="1"/>
                        <a:t>учун</a:t>
                      </a:r>
                      <a:r>
                        <a:rPr lang="ru-RU" sz="1400" dirty="0"/>
                        <a:t> — Ф.И.О., ЖШ ШИР, почта </a:t>
                      </a:r>
                      <a:r>
                        <a:rPr lang="ru-RU" sz="1400" dirty="0" err="1"/>
                        <a:t>манзили</a:t>
                      </a:r>
                      <a:r>
                        <a:rPr lang="ru-RU" sz="1400" dirty="0"/>
                        <a:t>, электрон почта </a:t>
                      </a:r>
                      <a:r>
                        <a:rPr lang="ru-RU" sz="1400" dirty="0" err="1"/>
                        <a:t>манзили</a:t>
                      </a:r>
                      <a:r>
                        <a:rPr lang="ru-RU" sz="1400" dirty="0"/>
                        <a:t> (</a:t>
                      </a:r>
                      <a:r>
                        <a:rPr lang="ru-RU" sz="1400" dirty="0" err="1"/>
                        <a:t>агар</a:t>
                      </a:r>
                      <a:r>
                        <a:rPr lang="ru-RU" sz="1400" dirty="0"/>
                        <a:t> </a:t>
                      </a:r>
                      <a:r>
                        <a:rPr lang="ru-RU" sz="1400" dirty="0" err="1"/>
                        <a:t>мавжуд</a:t>
                      </a:r>
                      <a:r>
                        <a:rPr lang="ru-RU" sz="1400" dirty="0"/>
                        <a:t> </a:t>
                      </a:r>
                      <a:r>
                        <a:rPr lang="ru-RU" sz="1400" dirty="0" err="1"/>
                        <a:t>бўлса</a:t>
                      </a:r>
                      <a:r>
                        <a:rPr lang="ru-RU" sz="1400" dirty="0"/>
                        <a:t>), телефон </a:t>
                      </a:r>
                      <a:r>
                        <a:rPr lang="ru-RU" sz="1400" dirty="0" err="1"/>
                        <a:t>рақами</a:t>
                      </a:r>
                      <a:r>
                        <a:rPr lang="ru-RU" sz="1400" dirty="0"/>
                        <a:t>;</a:t>
                      </a:r>
                    </a:p>
                    <a:p>
                      <a:pPr indent="191135"/>
                      <a:r>
                        <a:rPr lang="ru-RU" sz="1400" dirty="0" err="1"/>
                        <a:t>ҳайвонот дунёси</a:t>
                      </a:r>
                      <a:r>
                        <a:rPr lang="ru-RU" sz="1400" dirty="0"/>
                        <a:t> </a:t>
                      </a:r>
                      <a:r>
                        <a:rPr lang="ru-RU" sz="1400" dirty="0" err="1"/>
                        <a:t>объектларини</a:t>
                      </a:r>
                      <a:r>
                        <a:rPr lang="ru-RU" sz="1400" dirty="0"/>
                        <a:t> (</a:t>
                      </a:r>
                      <a:r>
                        <a:rPr lang="ru-RU" sz="1400" dirty="0" err="1"/>
                        <a:t>кейинчалик</a:t>
                      </a:r>
                      <a:r>
                        <a:rPr lang="ru-RU" sz="1400" dirty="0"/>
                        <a:t> </a:t>
                      </a:r>
                      <a:r>
                        <a:rPr lang="ru-RU" sz="1400" dirty="0" err="1"/>
                        <a:t>табиатга</a:t>
                      </a:r>
                      <a:r>
                        <a:rPr lang="ru-RU" sz="1400" dirty="0"/>
                        <a:t> </a:t>
                      </a:r>
                      <a:r>
                        <a:rPr lang="ru-RU" sz="1400" dirty="0" err="1"/>
                        <a:t>қўйиб юбориш</a:t>
                      </a:r>
                      <a:r>
                        <a:rPr lang="ru-RU" sz="1400" dirty="0"/>
                        <a:t> </a:t>
                      </a:r>
                      <a:r>
                        <a:rPr lang="ru-RU" sz="1400" dirty="0" err="1"/>
                        <a:t>учун</a:t>
                      </a:r>
                      <a:r>
                        <a:rPr lang="ru-RU" sz="1400" dirty="0"/>
                        <a:t> </a:t>
                      </a:r>
                      <a:r>
                        <a:rPr lang="ru-RU" sz="1400" dirty="0" err="1"/>
                        <a:t>урчитиш</a:t>
                      </a:r>
                      <a:r>
                        <a:rPr lang="ru-RU" sz="1400" dirty="0"/>
                        <a:t>, </a:t>
                      </a:r>
                      <a:r>
                        <a:rPr lang="ru-RU" sz="1400" dirty="0" err="1"/>
                        <a:t>илмий</a:t>
                      </a:r>
                      <a:r>
                        <a:rPr lang="ru-RU" sz="1400" dirty="0"/>
                        <a:t> </a:t>
                      </a:r>
                      <a:r>
                        <a:rPr lang="ru-RU" sz="1400" dirty="0" err="1"/>
                        <a:t>тадқиқотлар, тижорат</a:t>
                      </a:r>
                      <a:r>
                        <a:rPr lang="ru-RU" sz="1400" dirty="0"/>
                        <a:t> </a:t>
                      </a:r>
                      <a:r>
                        <a:rPr lang="ru-RU" sz="1400" dirty="0" err="1"/>
                        <a:t>мақсадлари ва</a:t>
                      </a:r>
                      <a:r>
                        <a:rPr lang="ru-RU" sz="1400" dirty="0"/>
                        <a:t> </a:t>
                      </a:r>
                      <a:r>
                        <a:rPr lang="ru-RU" sz="1400" dirty="0" err="1"/>
                        <a:t>бошқалар</a:t>
                      </a:r>
                      <a:r>
                        <a:rPr lang="ru-RU" sz="1400" dirty="0"/>
                        <a:t>) </a:t>
                      </a:r>
                      <a:r>
                        <a:rPr lang="ru-RU" sz="1400" dirty="0" err="1"/>
                        <a:t>ёки</a:t>
                      </a:r>
                      <a:r>
                        <a:rPr lang="ru-RU" sz="1400" dirty="0"/>
                        <a:t> </a:t>
                      </a:r>
                      <a:r>
                        <a:rPr lang="ru-RU" sz="1400" dirty="0" err="1"/>
                        <a:t>коллекцияларни</a:t>
                      </a:r>
                      <a:r>
                        <a:rPr lang="ru-RU" sz="1400" dirty="0"/>
                        <a:t> </a:t>
                      </a:r>
                      <a:r>
                        <a:rPr lang="ru-RU" sz="1400" dirty="0" err="1"/>
                        <a:t>сақлашнинг мақсади;</a:t>
                      </a:r>
                      <a:endParaRPr lang="ru-RU" sz="1400" dirty="0"/>
                    </a:p>
                    <a:p>
                      <a:pPr indent="191135"/>
                      <a:r>
                        <a:rPr lang="ru-RU" sz="1400" dirty="0" err="1"/>
                        <a:t>турлари</a:t>
                      </a:r>
                      <a:r>
                        <a:rPr lang="ru-RU" sz="1400" dirty="0"/>
                        <a:t> (</a:t>
                      </a:r>
                      <a:r>
                        <a:rPr lang="ru-RU" sz="1400" dirty="0" err="1"/>
                        <a:t>кичик</a:t>
                      </a:r>
                      <a:r>
                        <a:rPr lang="ru-RU" sz="1400" dirty="0"/>
                        <a:t> </a:t>
                      </a:r>
                      <a:r>
                        <a:rPr lang="ru-RU" sz="1400" dirty="0" err="1"/>
                        <a:t>турлари</a:t>
                      </a:r>
                      <a:r>
                        <a:rPr lang="ru-RU" sz="1400" dirty="0"/>
                        <a:t>, </a:t>
                      </a:r>
                      <a:r>
                        <a:rPr lang="ru-RU" sz="1400" dirty="0" err="1"/>
                        <a:t>агар</a:t>
                      </a:r>
                      <a:r>
                        <a:rPr lang="ru-RU" sz="1400" dirty="0"/>
                        <a:t> </a:t>
                      </a:r>
                      <a:r>
                        <a:rPr lang="ru-RU" sz="1400" dirty="0" err="1"/>
                        <a:t>дурагай</a:t>
                      </a:r>
                      <a:r>
                        <a:rPr lang="ru-RU" sz="1400" dirty="0"/>
                        <a:t> </a:t>
                      </a:r>
                      <a:r>
                        <a:rPr lang="ru-RU" sz="1400" dirty="0" err="1"/>
                        <a:t>бўлса</a:t>
                      </a:r>
                      <a:r>
                        <a:rPr lang="ru-RU" sz="1400" dirty="0"/>
                        <a:t> — </a:t>
                      </a:r>
                      <a:r>
                        <a:rPr lang="ru-RU" sz="1400" dirty="0" err="1"/>
                        <a:t>ота-оналарининг</a:t>
                      </a:r>
                      <a:r>
                        <a:rPr lang="ru-RU" sz="1400" dirty="0"/>
                        <a:t> </a:t>
                      </a:r>
                      <a:r>
                        <a:rPr lang="ru-RU" sz="1400" dirty="0" err="1"/>
                        <a:t>турлари</a:t>
                      </a:r>
                      <a:r>
                        <a:rPr lang="ru-RU" sz="1400" dirty="0"/>
                        <a:t> </a:t>
                      </a:r>
                      <a:r>
                        <a:rPr lang="ru-RU" sz="1400" dirty="0" err="1"/>
                        <a:t>кўрсатилади</a:t>
                      </a:r>
                      <a:r>
                        <a:rPr lang="ru-RU" sz="1400" dirty="0"/>
                        <a:t>) </a:t>
                      </a:r>
                      <a:r>
                        <a:rPr lang="ru-RU" sz="1400" dirty="0" err="1"/>
                        <a:t>бўйича</a:t>
                      </a:r>
                      <a:r>
                        <a:rPr lang="ru-RU" sz="1400" dirty="0"/>
                        <a:t> сони </a:t>
                      </a:r>
                      <a:r>
                        <a:rPr lang="ru-RU" sz="1400" dirty="0" err="1"/>
                        <a:t>кўрсатилган</a:t>
                      </a:r>
                      <a:r>
                        <a:rPr lang="ru-RU" sz="1400" dirty="0"/>
                        <a:t> </a:t>
                      </a:r>
                      <a:r>
                        <a:rPr lang="ru-RU" sz="1400" dirty="0" err="1"/>
                        <a:t>тирик</a:t>
                      </a:r>
                      <a:r>
                        <a:rPr lang="ru-RU" sz="1400" dirty="0"/>
                        <a:t> </a:t>
                      </a:r>
                      <a:r>
                        <a:rPr lang="ru-RU" sz="1400" dirty="0" err="1"/>
                        <a:t>ҳолдаги ҳайвонларнинг</a:t>
                      </a:r>
                      <a:r>
                        <a:rPr lang="ru-RU" sz="1400" dirty="0"/>
                        <a:t>, </a:t>
                      </a:r>
                      <a:r>
                        <a:rPr lang="ru-RU" sz="1400" dirty="0" err="1"/>
                        <a:t>ҳайвонот дунёси</a:t>
                      </a:r>
                      <a:r>
                        <a:rPr lang="ru-RU" sz="1400" dirty="0"/>
                        <a:t> </a:t>
                      </a:r>
                      <a:r>
                        <a:rPr lang="ru-RU" sz="1400" dirty="0" err="1"/>
                        <a:t>объектлари</a:t>
                      </a:r>
                      <a:r>
                        <a:rPr lang="ru-RU" sz="1400" dirty="0"/>
                        <a:t> </a:t>
                      </a:r>
                      <a:r>
                        <a:rPr lang="ru-RU" sz="1400" dirty="0" err="1"/>
                        <a:t>коллекцияларининг</a:t>
                      </a:r>
                      <a:r>
                        <a:rPr lang="ru-RU" sz="1400" dirty="0"/>
                        <a:t> </a:t>
                      </a:r>
                      <a:r>
                        <a:rPr lang="ru-RU" sz="1400" dirty="0" err="1"/>
                        <a:t>рўйхати</a:t>
                      </a:r>
                      <a:r>
                        <a:rPr lang="ru-RU" sz="1400" dirty="0"/>
                        <a:t>;</a:t>
                      </a:r>
                    </a:p>
                    <a:p>
                      <a:pPr indent="191135"/>
                      <a:r>
                        <a:rPr lang="ru-RU" sz="1400" dirty="0"/>
                        <a:t>коллекция </a:t>
                      </a:r>
                      <a:r>
                        <a:rPr lang="ru-RU" sz="1400" dirty="0" err="1"/>
                        <a:t>препаратларини</a:t>
                      </a:r>
                      <a:r>
                        <a:rPr lang="ru-RU" sz="1400" dirty="0"/>
                        <a:t> </a:t>
                      </a:r>
                      <a:r>
                        <a:rPr lang="ru-RU" sz="1400" dirty="0" err="1"/>
                        <a:t>консервациялаш</a:t>
                      </a:r>
                      <a:r>
                        <a:rPr lang="ru-RU" sz="1400" dirty="0"/>
                        <a:t> тури (нам </a:t>
                      </a:r>
                      <a:r>
                        <a:rPr lang="ru-RU" sz="1400" dirty="0" err="1"/>
                        <a:t>препаратлар</a:t>
                      </a:r>
                      <a:r>
                        <a:rPr lang="ru-RU" sz="1400" dirty="0"/>
                        <a:t>, </a:t>
                      </a:r>
                      <a:r>
                        <a:rPr lang="ru-RU" sz="1400" dirty="0" err="1"/>
                        <a:t>таналар</a:t>
                      </a:r>
                      <a:r>
                        <a:rPr lang="ru-RU" sz="1400" dirty="0"/>
                        <a:t>, </a:t>
                      </a:r>
                      <a:r>
                        <a:rPr lang="ru-RU" sz="1400" dirty="0" err="1"/>
                        <a:t>тулумлар</a:t>
                      </a:r>
                      <a:r>
                        <a:rPr lang="ru-RU" sz="1400" dirty="0"/>
                        <a:t> </a:t>
                      </a:r>
                      <a:r>
                        <a:rPr lang="ru-RU" sz="1400" dirty="0" err="1"/>
                        <a:t>ва</a:t>
                      </a:r>
                      <a:r>
                        <a:rPr lang="ru-RU" sz="1400" dirty="0"/>
                        <a:t> </a:t>
                      </a:r>
                      <a:r>
                        <a:rPr lang="ru-RU" sz="1400" dirty="0" err="1"/>
                        <a:t>бошқалар</a:t>
                      </a:r>
                      <a:r>
                        <a:rPr lang="ru-RU" sz="1400" dirty="0"/>
                        <a:t>);</a:t>
                      </a:r>
                    </a:p>
                    <a:p>
                      <a:pPr indent="191135"/>
                      <a:r>
                        <a:rPr lang="ru-RU" sz="1400" dirty="0" err="1"/>
                        <a:t>ҳайвонот дунёси</a:t>
                      </a:r>
                      <a:r>
                        <a:rPr lang="ru-RU" sz="1400" dirty="0"/>
                        <a:t> </a:t>
                      </a:r>
                      <a:r>
                        <a:rPr lang="ru-RU" sz="1400" dirty="0" err="1"/>
                        <a:t>объектлари</a:t>
                      </a:r>
                      <a:r>
                        <a:rPr lang="ru-RU" sz="1400" dirty="0"/>
                        <a:t> </a:t>
                      </a:r>
                      <a:r>
                        <a:rPr lang="ru-RU" sz="1400" dirty="0" err="1"/>
                        <a:t>ва</a:t>
                      </a:r>
                      <a:r>
                        <a:rPr lang="ru-RU" sz="1400" dirty="0"/>
                        <a:t> </a:t>
                      </a:r>
                      <a:r>
                        <a:rPr lang="ru-RU" sz="1400" dirty="0" err="1"/>
                        <a:t>коллекцияларининг</a:t>
                      </a:r>
                      <a:r>
                        <a:rPr lang="ru-RU" sz="1400" dirty="0"/>
                        <a:t> </a:t>
                      </a:r>
                      <a:r>
                        <a:rPr lang="ru-RU" sz="1400" dirty="0" err="1"/>
                        <a:t>келиб</a:t>
                      </a:r>
                      <a:r>
                        <a:rPr lang="ru-RU" sz="1400" dirty="0"/>
                        <a:t> </a:t>
                      </a:r>
                      <a:r>
                        <a:rPr lang="ru-RU" sz="1400" dirty="0" err="1"/>
                        <a:t>чиқиши </a:t>
                      </a:r>
                      <a:r>
                        <a:rPr lang="ru-RU" sz="1400" dirty="0"/>
                        <a:t>(</a:t>
                      </a:r>
                      <a:r>
                        <a:rPr lang="ru-RU" sz="1400" dirty="0" err="1"/>
                        <a:t>сотиб</a:t>
                      </a:r>
                      <a:r>
                        <a:rPr lang="ru-RU" sz="1400" dirty="0"/>
                        <a:t> </a:t>
                      </a:r>
                      <a:r>
                        <a:rPr lang="ru-RU" sz="1400" dirty="0" err="1"/>
                        <a:t>олиниши</a:t>
                      </a:r>
                      <a:r>
                        <a:rPr lang="ru-RU" sz="1400" dirty="0"/>
                        <a:t>);</a:t>
                      </a:r>
                    </a:p>
                    <a:p>
                      <a:pPr indent="191135"/>
                      <a:r>
                        <a:rPr lang="ru-RU" sz="1400" dirty="0" err="1"/>
                        <a:t>питомникда</a:t>
                      </a:r>
                      <a:r>
                        <a:rPr lang="ru-RU" sz="1400" dirty="0"/>
                        <a:t> </a:t>
                      </a:r>
                      <a:r>
                        <a:rPr lang="ru-RU" sz="1400" dirty="0" err="1"/>
                        <a:t>ҳайвонларнинг қайси авлоди</a:t>
                      </a:r>
                      <a:r>
                        <a:rPr lang="ru-RU" sz="1400" dirty="0"/>
                        <a:t> </a:t>
                      </a:r>
                      <a:r>
                        <a:rPr lang="ru-RU" sz="1400" dirty="0" err="1"/>
                        <a:t>мавжудлиги</a:t>
                      </a:r>
                      <a:r>
                        <a:rPr lang="ru-RU" sz="1400" dirty="0"/>
                        <a:t>;</a:t>
                      </a:r>
                    </a:p>
                    <a:p>
                      <a:pPr indent="191135"/>
                      <a:r>
                        <a:rPr lang="ru-RU" sz="1400" dirty="0" err="1"/>
                        <a:t>ҳайвонларни сақлаш шароитлари</a:t>
                      </a:r>
                      <a:r>
                        <a:rPr lang="ru-RU" sz="1400" dirty="0"/>
                        <a:t> </a:t>
                      </a:r>
                      <a:r>
                        <a:rPr lang="ru-RU" sz="1400" dirty="0" err="1"/>
                        <a:t>(қафасда, темир</a:t>
                      </a:r>
                      <a:r>
                        <a:rPr lang="ru-RU" sz="1400" dirty="0"/>
                        <a:t> </a:t>
                      </a:r>
                      <a:r>
                        <a:rPr lang="ru-RU" sz="1400" dirty="0" err="1"/>
                        <a:t>панжарали</a:t>
                      </a:r>
                      <a:r>
                        <a:rPr lang="ru-RU" sz="1400" dirty="0"/>
                        <a:t> </a:t>
                      </a:r>
                      <a:r>
                        <a:rPr lang="ru-RU" sz="1400" dirty="0" err="1"/>
                        <a:t>жойда</a:t>
                      </a:r>
                      <a:r>
                        <a:rPr lang="ru-RU" sz="1400" dirty="0"/>
                        <a:t>, </a:t>
                      </a:r>
                      <a:r>
                        <a:rPr lang="ru-RU" sz="1400" dirty="0" err="1"/>
                        <a:t>эркин</a:t>
                      </a:r>
                      <a:r>
                        <a:rPr lang="ru-RU" sz="1400" dirty="0"/>
                        <a:t> </a:t>
                      </a:r>
                      <a:r>
                        <a:rPr lang="ru-RU" sz="1400" dirty="0" err="1"/>
                        <a:t>ва</a:t>
                      </a:r>
                      <a:r>
                        <a:rPr lang="ru-RU" sz="1400" dirty="0"/>
                        <a:t> </a:t>
                      </a:r>
                      <a:r>
                        <a:rPr lang="ru-RU" sz="1400" dirty="0" err="1"/>
                        <a:t>бошқалар</a:t>
                      </a:r>
                      <a:r>
                        <a:rPr lang="ru-RU" sz="1400" dirty="0"/>
                        <a:t>);</a:t>
                      </a:r>
                    </a:p>
                    <a:p>
                      <a:pPr indent="191135"/>
                      <a:r>
                        <a:rPr lang="ru-RU" sz="1400" dirty="0" err="1"/>
                        <a:t>ҳайвонлар белгисининг</a:t>
                      </a:r>
                      <a:r>
                        <a:rPr lang="ru-RU" sz="1400" dirty="0"/>
                        <a:t> </a:t>
                      </a:r>
                      <a:r>
                        <a:rPr lang="ru-RU" sz="1400" dirty="0" err="1"/>
                        <a:t>мавжудлиги</a:t>
                      </a:r>
                      <a:r>
                        <a:rPr lang="ru-RU" sz="1400" dirty="0"/>
                        <a:t> (</a:t>
                      </a:r>
                      <a:r>
                        <a:rPr lang="ru-RU" sz="1400" dirty="0" err="1"/>
                        <a:t>тавсифлаш</a:t>
                      </a:r>
                      <a:r>
                        <a:rPr lang="ru-RU" sz="1400" dirty="0"/>
                        <a:t>, </a:t>
                      </a:r>
                      <a:r>
                        <a:rPr lang="ru-RU" sz="1400" dirty="0" err="1"/>
                        <a:t>тартиб</a:t>
                      </a:r>
                      <a:r>
                        <a:rPr lang="ru-RU" sz="1400" dirty="0"/>
                        <a:t> </a:t>
                      </a:r>
                      <a:r>
                        <a:rPr lang="ru-RU" sz="1400" dirty="0" err="1"/>
                        <a:t>рақамини кўрсатиш</a:t>
                      </a:r>
                      <a:r>
                        <a:rPr lang="ru-RU" sz="1400" dirty="0"/>
                        <a:t>).</a:t>
                      </a:r>
                    </a:p>
                  </a:txBody>
                  <a:tcPr marL="9245" marR="9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1019</TotalTime>
  <Words>909</Words>
  <Application>Microsoft Office PowerPoint</Application>
  <PresentationFormat>Экран (16:9)</PresentationFormat>
  <Paragraphs>82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Открытая</vt:lpstr>
      <vt:lpstr>Ёввойи ҳайвонларни питомникларда сақлаш ва кўпайтириш тартиби</vt:lpstr>
      <vt:lpstr>«ҲАЙВОНОТ ДУНЁСИНИ МУҲОФАЗА ҚИЛИШ ВА УНДАН ФОЙДАЛАНИШ ТЎҒРИСИДА»ГИ ЎЗБЕКИСТОН РЕСПУБЛИКАСИ ҚОНУНИ</vt:lpstr>
      <vt:lpstr>Слайд 3</vt:lpstr>
      <vt:lpstr>Слайд 4</vt:lpstr>
      <vt:lpstr>Слайд 5</vt:lpstr>
      <vt:lpstr>Слайд 6</vt:lpstr>
      <vt:lpstr>Слайд 7</vt:lpstr>
      <vt:lpstr>Ёввойи ҳайвонларни сақлаш ва урчитиш бўйича питомник, шунингдек, зоология коллекциялари ҳисобга қўйилганлиги тўғрисидаги гувоҳнома ПАСПОРТИ </vt:lpstr>
      <vt:lpstr>Слайд 9</vt:lpstr>
      <vt:lpstr>Слайд 10</vt:lpstr>
      <vt:lpstr>Слайд 11</vt:lpstr>
      <vt:lpstr>Ноёб ва йўқолиб кетиш хавфи остидаги ҳайвон турлари сонини қайта тиклаш ва кўпайтириш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Гавхар</cp:lastModifiedBy>
  <cp:revision>125</cp:revision>
  <cp:lastPrinted>2022-08-08T10:38:10Z</cp:lastPrinted>
  <dcterms:modified xsi:type="dcterms:W3CDTF">2022-11-27T10:53:52Z</dcterms:modified>
</cp:coreProperties>
</file>